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660"/>
  </p:normalViewPr>
  <p:slideViewPr>
    <p:cSldViewPr>
      <p:cViewPr varScale="1">
        <p:scale>
          <a:sx n="55" d="100"/>
          <a:sy n="55" d="100"/>
        </p:scale>
        <p:origin x="-57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814323-C16D-40FE-A4A8-B28F2F724590}" type="datetimeFigureOut">
              <a:rPr lang="es-ES" smtClean="0"/>
              <a:pPr/>
              <a:t>06/08/2011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4D2F85-D676-443C-8751-302243FF6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BETA  LACTAMICOS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sz="2800" dirty="0" err="1" smtClean="0"/>
              <a:t>Dra</a:t>
            </a:r>
            <a:r>
              <a:rPr lang="es-ES" sz="2800" dirty="0" smtClean="0"/>
              <a:t> Lucila Unías</a:t>
            </a:r>
          </a:p>
          <a:p>
            <a:r>
              <a:rPr lang="es-ES" sz="2800" dirty="0" smtClean="0"/>
              <a:t>Cátedra de Farmacología</a:t>
            </a:r>
          </a:p>
          <a:p>
            <a:r>
              <a:rPr lang="es-ES" sz="2800" dirty="0" smtClean="0"/>
              <a:t>Facultad de Medicina</a:t>
            </a:r>
          </a:p>
          <a:p>
            <a:r>
              <a:rPr lang="es-ES" sz="2800" dirty="0" smtClean="0"/>
              <a:t>U.N.T.</a:t>
            </a:r>
          </a:p>
          <a:p>
            <a:r>
              <a:rPr lang="es-ES" sz="2800" dirty="0" smtClean="0"/>
              <a:t>2011</a:t>
            </a:r>
          </a:p>
          <a:p>
            <a:endParaRPr lang="es-ES" sz="2800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4221163"/>
            <a:ext cx="1628775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   Constituyen el grupo de mayor relevancia   </a:t>
            </a:r>
          </a:p>
          <a:p>
            <a:pPr>
              <a:buNone/>
            </a:pPr>
            <a:r>
              <a:rPr lang="es-ES" dirty="0" smtClean="0"/>
              <a:t>        tanto por su eficacia bactericida como por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su escasa toxicidad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Elevado </a:t>
            </a:r>
            <a:r>
              <a:rPr lang="es-ES" dirty="0"/>
              <a:t>í</a:t>
            </a:r>
            <a:r>
              <a:rPr lang="es-ES" dirty="0" smtClean="0"/>
              <a:t>ndice de seguridad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Grupo más comercializado en nuestro país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3571868" y="3071810"/>
            <a:ext cx="500066" cy="642942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abajo"/>
          <p:cNvSpPr/>
          <p:nvPr/>
        </p:nvSpPr>
        <p:spPr>
          <a:xfrm>
            <a:off x="3428992" y="4143380"/>
            <a:ext cx="428628" cy="571504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Núcleo Beta </a:t>
            </a:r>
            <a:r>
              <a:rPr lang="es-ES" dirty="0" err="1" smtClean="0"/>
              <a:t>Lactámico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- todos tienen en común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- indispensable para ejercer su acción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antibiótica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- responsable de la RB (atacado por bata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</a:t>
            </a:r>
            <a:r>
              <a:rPr lang="es-ES" dirty="0" err="1" smtClean="0"/>
              <a:t>lactamasas</a:t>
            </a:r>
            <a:r>
              <a:rPr lang="es-ES" dirty="0" smtClean="0"/>
              <a:t>)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- varía : </a:t>
            </a:r>
            <a:r>
              <a:rPr lang="es-ES" dirty="0" err="1" smtClean="0"/>
              <a:t>penámico</a:t>
            </a:r>
            <a:r>
              <a:rPr lang="es-ES" dirty="0" smtClean="0"/>
              <a:t>, </a:t>
            </a:r>
            <a:r>
              <a:rPr lang="es-ES" dirty="0" err="1" smtClean="0"/>
              <a:t>cefémico</a:t>
            </a:r>
            <a:r>
              <a:rPr lang="es-ES" dirty="0" smtClean="0"/>
              <a:t> y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</a:t>
            </a:r>
            <a:r>
              <a:rPr lang="es-ES" dirty="0" err="1" smtClean="0"/>
              <a:t>monobactámico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/>
              <a:t>Penicilinas : Clasificación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sz="2400" dirty="0" smtClean="0"/>
              <a:t>a- </a:t>
            </a:r>
            <a:r>
              <a:rPr lang="es-ES" sz="2400" dirty="0" err="1" smtClean="0"/>
              <a:t>Bencilpenicilina</a:t>
            </a:r>
            <a:r>
              <a:rPr lang="es-ES" sz="2400" dirty="0" smtClean="0"/>
              <a:t>:            Penicilina G : </a:t>
            </a:r>
            <a:r>
              <a:rPr lang="es-ES" sz="2400" dirty="0" smtClean="0">
                <a:solidFill>
                  <a:srgbClr val="00B050"/>
                </a:solidFill>
              </a:rPr>
              <a:t>+ </a:t>
            </a:r>
            <a:r>
              <a:rPr lang="es-ES" sz="2400" dirty="0" err="1" smtClean="0">
                <a:solidFill>
                  <a:srgbClr val="00B050"/>
                </a:solidFill>
              </a:rPr>
              <a:t>Benzatina</a:t>
            </a:r>
            <a:r>
              <a:rPr lang="es-ES" sz="2400" dirty="0" smtClean="0">
                <a:solidFill>
                  <a:srgbClr val="00B050"/>
                </a:solidFill>
              </a:rPr>
              <a:t> : 26 días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b- </a:t>
            </a:r>
            <a:r>
              <a:rPr lang="es-ES" sz="2400" dirty="0" err="1" smtClean="0"/>
              <a:t>Fenoxialquilpenicilina</a:t>
            </a:r>
            <a:r>
              <a:rPr lang="es-ES" sz="2400" dirty="0" smtClean="0"/>
              <a:t>: Penicilina V :  </a:t>
            </a:r>
            <a:r>
              <a:rPr lang="es-ES" sz="2400" dirty="0" smtClean="0">
                <a:solidFill>
                  <a:srgbClr val="00B050"/>
                </a:solidFill>
              </a:rPr>
              <a:t>&gt; </a:t>
            </a:r>
            <a:r>
              <a:rPr lang="es-ES" sz="2400" dirty="0" err="1" smtClean="0">
                <a:solidFill>
                  <a:srgbClr val="00B050"/>
                </a:solidFill>
              </a:rPr>
              <a:t>estab</a:t>
            </a:r>
            <a:r>
              <a:rPr lang="es-ES" sz="2400" dirty="0" smtClean="0">
                <a:solidFill>
                  <a:srgbClr val="00B050"/>
                </a:solidFill>
              </a:rPr>
              <a:t> medio ácido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c- Blindadas </a:t>
            </a:r>
            <a:r>
              <a:rPr lang="es-ES" sz="2400" dirty="0" err="1" smtClean="0"/>
              <a:t>antiestafilocóccicas</a:t>
            </a:r>
            <a:r>
              <a:rPr lang="es-ES" sz="2400" dirty="0" smtClean="0"/>
              <a:t>:  </a:t>
            </a:r>
            <a:r>
              <a:rPr lang="es-ES" sz="2400" dirty="0" err="1" smtClean="0">
                <a:solidFill>
                  <a:srgbClr val="00B050"/>
                </a:solidFill>
              </a:rPr>
              <a:t>Staphylococcus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dirty="0" err="1" smtClean="0"/>
              <a:t>Meticilina</a:t>
            </a:r>
            <a:r>
              <a:rPr lang="es-ES" sz="2400" dirty="0" smtClean="0"/>
              <a:t>                                      </a:t>
            </a:r>
            <a:r>
              <a:rPr lang="es-ES" sz="2400" dirty="0" err="1" smtClean="0">
                <a:solidFill>
                  <a:srgbClr val="00B050"/>
                </a:solidFill>
              </a:rPr>
              <a:t>aereus</a:t>
            </a:r>
            <a:r>
              <a:rPr lang="es-ES" sz="2400" dirty="0" smtClean="0">
                <a:solidFill>
                  <a:srgbClr val="00B050"/>
                </a:solidFill>
              </a:rPr>
              <a:t> productor de 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dirty="0" err="1" smtClean="0"/>
              <a:t>Nafcilina</a:t>
            </a:r>
            <a:r>
              <a:rPr lang="es-ES" sz="2400" dirty="0" smtClean="0"/>
              <a:t>                                                    </a:t>
            </a:r>
            <a:r>
              <a:rPr lang="es-ES" sz="2400" dirty="0" smtClean="0">
                <a:solidFill>
                  <a:srgbClr val="00B050"/>
                </a:solidFill>
              </a:rPr>
              <a:t> beta </a:t>
            </a:r>
            <a:r>
              <a:rPr lang="es-ES" sz="2400" dirty="0" err="1" smtClean="0">
                <a:solidFill>
                  <a:srgbClr val="00B050"/>
                </a:solidFill>
              </a:rPr>
              <a:t>lactamasas</a:t>
            </a:r>
            <a:r>
              <a:rPr lang="es-ES" sz="2400" dirty="0" smtClean="0"/>
              <a:t>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dirty="0" err="1" smtClean="0"/>
              <a:t>Oxacilina</a:t>
            </a:r>
            <a:r>
              <a:rPr lang="es-ES" sz="2400" dirty="0" smtClean="0"/>
              <a:t>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dirty="0" err="1" smtClean="0"/>
              <a:t>Dicloxacilina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           </a:t>
            </a:r>
            <a:r>
              <a:rPr lang="es-ES" sz="2400" dirty="0" err="1" smtClean="0"/>
              <a:t>Cloxacilina</a:t>
            </a:r>
            <a:endParaRPr lang="es-ES" dirty="0"/>
          </a:p>
        </p:txBody>
      </p:sp>
      <p:sp>
        <p:nvSpPr>
          <p:cNvPr id="4" name="3 Cerrar llave"/>
          <p:cNvSpPr/>
          <p:nvPr/>
        </p:nvSpPr>
        <p:spPr>
          <a:xfrm>
            <a:off x="3000364" y="3429000"/>
            <a:ext cx="571504" cy="2143140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6 Conector curvado"/>
          <p:cNvCxnSpPr/>
          <p:nvPr/>
        </p:nvCxnSpPr>
        <p:spPr>
          <a:xfrm flipV="1">
            <a:off x="3643306" y="4214818"/>
            <a:ext cx="2000264" cy="78581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B050"/>
                </a:solidFill>
              </a:rPr>
              <a:t>Beta </a:t>
            </a:r>
            <a:r>
              <a:rPr lang="es-ES" sz="2000" dirty="0" err="1" smtClean="0">
                <a:solidFill>
                  <a:srgbClr val="00B050"/>
                </a:solidFill>
              </a:rPr>
              <a:t>Lactámicos</a:t>
            </a:r>
            <a:endParaRPr lang="es-ES" sz="2000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d- </a:t>
            </a:r>
            <a:r>
              <a:rPr lang="es-ES" sz="2400" dirty="0" err="1" smtClean="0"/>
              <a:t>Aminopenicilinas</a:t>
            </a:r>
            <a:r>
              <a:rPr lang="es-ES" sz="2400" dirty="0" smtClean="0"/>
              <a:t>      : </a:t>
            </a:r>
            <a:r>
              <a:rPr lang="es-ES" sz="2400" dirty="0" smtClean="0">
                <a:solidFill>
                  <a:srgbClr val="00B050"/>
                </a:solidFill>
              </a:rPr>
              <a:t>Amplían  su espectro hacia bacterias </a:t>
            </a:r>
            <a:r>
              <a:rPr lang="es-ES" sz="2400" dirty="0" smtClean="0"/>
              <a:t>          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AMPICILINA              </a:t>
            </a:r>
            <a:r>
              <a:rPr lang="es-ES" sz="2400" dirty="0" smtClean="0">
                <a:solidFill>
                  <a:srgbClr val="00B050"/>
                </a:solidFill>
              </a:rPr>
              <a:t>G (-) : </a:t>
            </a:r>
            <a:r>
              <a:rPr lang="es-ES" sz="2400" dirty="0" err="1" smtClean="0">
                <a:solidFill>
                  <a:srgbClr val="00B050"/>
                </a:solidFill>
              </a:rPr>
              <a:t>Haemóphylus</a:t>
            </a:r>
            <a:r>
              <a:rPr lang="es-ES" sz="2400" dirty="0" smtClean="0">
                <a:solidFill>
                  <a:srgbClr val="00B050"/>
                </a:solidFill>
              </a:rPr>
              <a:t>, E </a:t>
            </a:r>
            <a:r>
              <a:rPr lang="es-ES" sz="2400" dirty="0" err="1" smtClean="0">
                <a:solidFill>
                  <a:srgbClr val="00B050"/>
                </a:solidFill>
              </a:rPr>
              <a:t>coli</a:t>
            </a:r>
            <a:r>
              <a:rPr lang="es-ES" sz="2400" dirty="0" smtClean="0">
                <a:solidFill>
                  <a:srgbClr val="00B050"/>
                </a:solidFill>
              </a:rPr>
              <a:t> , </a:t>
            </a:r>
            <a:r>
              <a:rPr lang="es-ES" sz="2400" dirty="0" err="1" smtClean="0">
                <a:solidFill>
                  <a:srgbClr val="00B050"/>
                </a:solidFill>
              </a:rPr>
              <a:t>Proteus</a:t>
            </a:r>
            <a:r>
              <a:rPr lang="es-ES" sz="2400" dirty="0" smtClean="0">
                <a:solidFill>
                  <a:srgbClr val="00B050"/>
                </a:solidFill>
              </a:rPr>
              <a:t>.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AMOXICILINA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e- </a:t>
            </a:r>
            <a:r>
              <a:rPr lang="es-ES" sz="2400" dirty="0" err="1" smtClean="0"/>
              <a:t>Carboxipenicilinas</a:t>
            </a:r>
            <a:r>
              <a:rPr lang="es-ES" sz="2400" dirty="0" smtClean="0"/>
              <a:t>   :  </a:t>
            </a:r>
            <a:r>
              <a:rPr lang="es-ES" sz="2400" dirty="0" smtClean="0">
                <a:solidFill>
                  <a:srgbClr val="00B050"/>
                </a:solidFill>
              </a:rPr>
              <a:t>Aumenta espectro : </a:t>
            </a:r>
            <a:r>
              <a:rPr lang="es-ES" sz="2400" dirty="0" err="1" smtClean="0">
                <a:solidFill>
                  <a:srgbClr val="00B050"/>
                </a:solidFill>
              </a:rPr>
              <a:t>Pseudomonas</a:t>
            </a:r>
            <a:r>
              <a:rPr lang="es-ES" sz="2400" dirty="0" smtClean="0">
                <a:solidFill>
                  <a:srgbClr val="00B050"/>
                </a:solidFill>
              </a:rPr>
              <a:t>, 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</a:t>
            </a:r>
            <a:r>
              <a:rPr lang="es-ES" sz="2400" dirty="0" err="1" smtClean="0"/>
              <a:t>Carbenicilina</a:t>
            </a:r>
            <a:r>
              <a:rPr lang="es-ES" sz="2400" dirty="0" smtClean="0"/>
              <a:t>                </a:t>
            </a:r>
            <a:r>
              <a:rPr lang="es-ES" sz="2400" dirty="0" err="1" smtClean="0">
                <a:solidFill>
                  <a:srgbClr val="00B050"/>
                </a:solidFill>
              </a:rPr>
              <a:t>Enterobacter</a:t>
            </a:r>
            <a:r>
              <a:rPr lang="es-ES" sz="2400" dirty="0" smtClean="0">
                <a:solidFill>
                  <a:srgbClr val="00B050"/>
                </a:solidFill>
              </a:rPr>
              <a:t> y </a:t>
            </a:r>
            <a:r>
              <a:rPr lang="es-ES" sz="2400" dirty="0" err="1" smtClean="0">
                <a:solidFill>
                  <a:srgbClr val="00B050"/>
                </a:solidFill>
              </a:rPr>
              <a:t>Proteus</a:t>
            </a:r>
            <a:r>
              <a:rPr lang="es-ES" sz="2400" dirty="0" smtClean="0">
                <a:solidFill>
                  <a:srgbClr val="00B050"/>
                </a:solidFill>
              </a:rPr>
              <a:t> pero menos 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</a:t>
            </a:r>
            <a:r>
              <a:rPr lang="es-ES" sz="2400" dirty="0" err="1" smtClean="0"/>
              <a:t>Ticarcilina</a:t>
            </a:r>
            <a:r>
              <a:rPr lang="es-ES" sz="2400" dirty="0" smtClean="0"/>
              <a:t>                     </a:t>
            </a:r>
            <a:r>
              <a:rPr lang="es-ES" sz="2400" dirty="0" err="1" smtClean="0">
                <a:solidFill>
                  <a:srgbClr val="00B050"/>
                </a:solidFill>
              </a:rPr>
              <a:t>Enterobacterias</a:t>
            </a:r>
            <a:endParaRPr lang="es-ES" sz="24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sz="24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rgbClr val="00B050"/>
                </a:solidFill>
              </a:rPr>
              <a:t>   </a:t>
            </a:r>
            <a:r>
              <a:rPr lang="es-ES" sz="2400" dirty="0" smtClean="0"/>
              <a:t>f-  </a:t>
            </a:r>
            <a:r>
              <a:rPr lang="es-ES" sz="2400" dirty="0" err="1" smtClean="0"/>
              <a:t>Ureidopenicilinas</a:t>
            </a:r>
            <a:r>
              <a:rPr lang="es-ES" sz="2400" dirty="0" smtClean="0"/>
              <a:t>    :   </a:t>
            </a:r>
            <a:r>
              <a:rPr lang="es-ES" sz="2400" dirty="0" err="1" smtClean="0">
                <a:solidFill>
                  <a:srgbClr val="00B050"/>
                </a:solidFill>
              </a:rPr>
              <a:t>Pseudomonas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err="1" smtClean="0">
                <a:solidFill>
                  <a:srgbClr val="00B050"/>
                </a:solidFill>
              </a:rPr>
              <a:t>aeruginosa</a:t>
            </a:r>
            <a:r>
              <a:rPr lang="es-ES" sz="2400" dirty="0" smtClean="0">
                <a:solidFill>
                  <a:srgbClr val="00B050"/>
                </a:solidFill>
              </a:rPr>
              <a:t> :+++++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</a:t>
            </a:r>
            <a:r>
              <a:rPr lang="es-ES" sz="2400" dirty="0" err="1" smtClean="0"/>
              <a:t>Azlocilina</a:t>
            </a:r>
            <a:r>
              <a:rPr lang="es-ES" sz="2400" dirty="0" smtClean="0"/>
              <a:t>                       </a:t>
            </a:r>
            <a:r>
              <a:rPr lang="es-ES" sz="2400" dirty="0" err="1" smtClean="0">
                <a:solidFill>
                  <a:srgbClr val="00B050"/>
                </a:solidFill>
              </a:rPr>
              <a:t>Klebsiella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</a:t>
            </a:r>
            <a:r>
              <a:rPr lang="es-ES" sz="2400" dirty="0" err="1" smtClean="0"/>
              <a:t>Mezlocilina</a:t>
            </a:r>
            <a:r>
              <a:rPr lang="es-ES" sz="2400" dirty="0" smtClean="0"/>
              <a:t>                    </a:t>
            </a:r>
            <a:r>
              <a:rPr lang="es-ES" sz="2400" dirty="0" smtClean="0">
                <a:solidFill>
                  <a:srgbClr val="00B050"/>
                </a:solidFill>
              </a:rPr>
              <a:t>Igual actividad sobre G(+)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</a:t>
            </a:r>
            <a:r>
              <a:rPr lang="es-ES" sz="2400" dirty="0" err="1" smtClean="0"/>
              <a:t>Piperacilina</a:t>
            </a:r>
            <a:endParaRPr lang="es-ES" sz="2400" dirty="0"/>
          </a:p>
        </p:txBody>
      </p:sp>
      <p:sp>
        <p:nvSpPr>
          <p:cNvPr id="5" name="4 Cerrar llave"/>
          <p:cNvSpPr/>
          <p:nvPr/>
        </p:nvSpPr>
        <p:spPr>
          <a:xfrm>
            <a:off x="3500430" y="1571612"/>
            <a:ext cx="285752" cy="1214446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errar llave"/>
          <p:cNvSpPr/>
          <p:nvPr/>
        </p:nvSpPr>
        <p:spPr>
          <a:xfrm>
            <a:off x="3500430" y="3143248"/>
            <a:ext cx="188595" cy="1214446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errar llave"/>
          <p:cNvSpPr/>
          <p:nvPr/>
        </p:nvSpPr>
        <p:spPr>
          <a:xfrm>
            <a:off x="3357554" y="4643446"/>
            <a:ext cx="285752" cy="1500198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Espectro : Penicilinas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</a:t>
            </a:r>
            <a:r>
              <a:rPr lang="es-ES" b="1" dirty="0" smtClean="0">
                <a:solidFill>
                  <a:srgbClr val="00B050"/>
                </a:solidFill>
              </a:rPr>
              <a:t>REDUCIDO ANTI G(+)</a:t>
            </a:r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     </a:t>
            </a:r>
            <a:r>
              <a:rPr lang="es-ES" sz="2400" dirty="0" smtClean="0">
                <a:solidFill>
                  <a:srgbClr val="00B050"/>
                </a:solidFill>
              </a:rPr>
              <a:t>-Género : </a:t>
            </a:r>
            <a:r>
              <a:rPr lang="es-ES" sz="2400" dirty="0" err="1" smtClean="0">
                <a:solidFill>
                  <a:srgbClr val="00B050"/>
                </a:solidFill>
              </a:rPr>
              <a:t>Streptococcus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- Género </a:t>
            </a:r>
            <a:r>
              <a:rPr lang="es-ES" sz="2400" b="1" dirty="0" err="1" smtClean="0">
                <a:solidFill>
                  <a:srgbClr val="00B050"/>
                </a:solidFill>
              </a:rPr>
              <a:t>Staphylococcus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Enterococcus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faecalis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- </a:t>
            </a:r>
            <a:r>
              <a:rPr lang="es-ES" sz="2400" b="1" dirty="0" err="1" smtClean="0">
                <a:solidFill>
                  <a:srgbClr val="00B050"/>
                </a:solidFill>
              </a:rPr>
              <a:t>Neisseria</a:t>
            </a:r>
            <a:r>
              <a:rPr lang="es-ES" sz="2400" b="1" dirty="0" smtClean="0">
                <a:solidFill>
                  <a:srgbClr val="00B050"/>
                </a:solidFill>
              </a:rPr>
              <a:t> : </a:t>
            </a:r>
            <a:r>
              <a:rPr lang="es-ES" sz="2400" b="1" dirty="0" err="1" smtClean="0">
                <a:solidFill>
                  <a:srgbClr val="00B050"/>
                </a:solidFill>
              </a:rPr>
              <a:t>gonorreae</a:t>
            </a:r>
            <a:r>
              <a:rPr lang="es-ES" sz="2400" b="1" dirty="0" smtClean="0">
                <a:solidFill>
                  <a:srgbClr val="00B050"/>
                </a:solidFill>
              </a:rPr>
              <a:t> – </a:t>
            </a:r>
            <a:r>
              <a:rPr lang="es-ES" sz="2400" b="1" dirty="0" err="1" smtClean="0">
                <a:solidFill>
                  <a:srgbClr val="00B050"/>
                </a:solidFill>
              </a:rPr>
              <a:t>meningitidis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Clostridium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perfringens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Corynebacterium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diphteriae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Listeria </a:t>
            </a:r>
            <a:r>
              <a:rPr lang="es-ES" sz="2400" b="1" dirty="0" err="1" smtClean="0"/>
              <a:t>monocytógenes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Bacteroides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Fusobacterium</a:t>
            </a:r>
            <a:endParaRPr lang="es-E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Espectro Penicilinas ( </a:t>
            </a:r>
            <a:r>
              <a:rPr lang="es-ES" sz="2400" dirty="0" err="1" smtClean="0"/>
              <a:t>cont</a:t>
            </a:r>
            <a:r>
              <a:rPr lang="es-ES" sz="2400" dirty="0" smtClean="0"/>
              <a:t>….)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b="1" dirty="0" smtClean="0">
                <a:solidFill>
                  <a:srgbClr val="00B050"/>
                </a:solidFill>
              </a:rPr>
              <a:t>- </a:t>
            </a:r>
            <a:r>
              <a:rPr lang="es-ES" sz="2400" b="1" dirty="0" err="1" smtClean="0">
                <a:solidFill>
                  <a:srgbClr val="00B050"/>
                </a:solidFill>
              </a:rPr>
              <a:t>Enterobacterias</a:t>
            </a:r>
            <a:r>
              <a:rPr lang="es-ES" sz="2400" b="1" dirty="0" smtClean="0">
                <a:solidFill>
                  <a:srgbClr val="00B050"/>
                </a:solidFill>
              </a:rPr>
              <a:t> :    </a:t>
            </a:r>
            <a:r>
              <a:rPr lang="es-ES" sz="2400" b="1" dirty="0" err="1" smtClean="0">
                <a:solidFill>
                  <a:srgbClr val="00B050"/>
                </a:solidFill>
              </a:rPr>
              <a:t>Escherichia</a:t>
            </a:r>
            <a:r>
              <a:rPr lang="es-ES" sz="2400" b="1" dirty="0" smtClean="0">
                <a:solidFill>
                  <a:srgbClr val="00B050"/>
                </a:solidFill>
              </a:rPr>
              <a:t> </a:t>
            </a:r>
            <a:r>
              <a:rPr lang="es-ES" sz="2400" b="1" dirty="0" err="1" smtClean="0">
                <a:solidFill>
                  <a:srgbClr val="00B050"/>
                </a:solidFill>
              </a:rPr>
              <a:t>coli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Proteus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Klebsiella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Serratia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Salmonella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Shigella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Morganella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-  </a:t>
            </a:r>
            <a:r>
              <a:rPr lang="es-ES" sz="2400" b="1" dirty="0" err="1" smtClean="0">
                <a:solidFill>
                  <a:srgbClr val="00B050"/>
                </a:solidFill>
              </a:rPr>
              <a:t>Pseudomonas</a:t>
            </a:r>
            <a:r>
              <a:rPr lang="es-ES" sz="2400" b="1" dirty="0" smtClean="0">
                <a:solidFill>
                  <a:srgbClr val="00B050"/>
                </a:solidFill>
              </a:rPr>
              <a:t> </a:t>
            </a:r>
            <a:r>
              <a:rPr lang="es-ES" sz="2400" b="1" dirty="0" err="1" smtClean="0">
                <a:solidFill>
                  <a:srgbClr val="00B050"/>
                </a:solidFill>
              </a:rPr>
              <a:t>aeruginosa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Farmacodinamia de los Beta </a:t>
            </a:r>
            <a:r>
              <a:rPr lang="es-ES" b="1" dirty="0" err="1" smtClean="0"/>
              <a:t>Lactámicos</a:t>
            </a:r>
            <a:endParaRPr lang="es-ES" b="1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sz="2800" dirty="0" smtClean="0"/>
              <a:t>Pared : -Elemento propio de las bacterias en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composición y en función.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- Rasgo distintivo.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- Blanco selectivo terapéutico.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- Componente principal : </a:t>
            </a:r>
            <a:r>
              <a:rPr lang="es-ES" sz="2800" b="1" dirty="0" err="1" smtClean="0">
                <a:solidFill>
                  <a:srgbClr val="00B050"/>
                </a:solidFill>
              </a:rPr>
              <a:t>peptidoglicano</a:t>
            </a:r>
            <a:r>
              <a:rPr lang="es-ES" sz="2800" b="1" dirty="0" smtClean="0">
                <a:solidFill>
                  <a:srgbClr val="00B050"/>
                </a:solidFill>
              </a:rPr>
              <a:t> o  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mureína</a:t>
            </a:r>
            <a:endParaRPr lang="es-ES" dirty="0"/>
          </a:p>
        </p:txBody>
      </p:sp>
      <p:cxnSp>
        <p:nvCxnSpPr>
          <p:cNvPr id="6" name="5 Conector curvado"/>
          <p:cNvCxnSpPr/>
          <p:nvPr/>
        </p:nvCxnSpPr>
        <p:spPr>
          <a:xfrm>
            <a:off x="4429124" y="4929198"/>
            <a:ext cx="2071702" cy="121444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                </a:t>
            </a:r>
            <a:r>
              <a:rPr lang="es-ES" sz="2400" dirty="0" smtClean="0"/>
              <a:t>unidades estructurales de la pared: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>
                <a:solidFill>
                  <a:srgbClr val="FFFF00"/>
                </a:solidFill>
              </a:rPr>
              <a:t>     N </a:t>
            </a:r>
            <a:r>
              <a:rPr lang="es-ES" sz="2400" dirty="0" err="1" smtClean="0">
                <a:solidFill>
                  <a:srgbClr val="FFFF00"/>
                </a:solidFill>
              </a:rPr>
              <a:t>acetil</a:t>
            </a:r>
            <a:r>
              <a:rPr lang="es-ES" sz="2400" dirty="0" smtClean="0">
                <a:solidFill>
                  <a:srgbClr val="FFFF00"/>
                </a:solidFill>
              </a:rPr>
              <a:t>  </a:t>
            </a:r>
            <a:r>
              <a:rPr lang="es-ES" sz="2400" dirty="0" err="1" smtClean="0">
                <a:solidFill>
                  <a:srgbClr val="FFFF00"/>
                </a:solidFill>
              </a:rPr>
              <a:t>glucosamina</a:t>
            </a:r>
            <a:r>
              <a:rPr lang="es-ES" sz="2400" dirty="0" smtClean="0">
                <a:solidFill>
                  <a:srgbClr val="FFFF00"/>
                </a:solidFill>
              </a:rPr>
              <a:t>                             N </a:t>
            </a:r>
            <a:r>
              <a:rPr lang="es-ES" sz="2400" dirty="0" err="1" smtClean="0">
                <a:solidFill>
                  <a:srgbClr val="FFFF00"/>
                </a:solidFill>
              </a:rPr>
              <a:t>acetil</a:t>
            </a:r>
            <a:r>
              <a:rPr lang="es-ES" sz="2400" dirty="0" smtClean="0">
                <a:solidFill>
                  <a:srgbClr val="FFFF00"/>
                </a:solidFill>
              </a:rPr>
              <a:t> </a:t>
            </a:r>
            <a:r>
              <a:rPr lang="es-ES" sz="2400" dirty="0" err="1" smtClean="0">
                <a:solidFill>
                  <a:srgbClr val="FFFF00"/>
                </a:solidFill>
              </a:rPr>
              <a:t>murámico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              NAG                                                         NAM</a:t>
            </a:r>
          </a:p>
          <a:p>
            <a:pPr>
              <a:buNone/>
            </a:pPr>
            <a:r>
              <a:rPr lang="es-ES" sz="2400" dirty="0" smtClean="0">
                <a:solidFill>
                  <a:srgbClr val="FFFF00"/>
                </a:solidFill>
              </a:rPr>
              <a:t>								</a:t>
            </a:r>
            <a:r>
              <a:rPr lang="es-ES" sz="3000" dirty="0" smtClean="0">
                <a:solidFill>
                  <a:srgbClr val="FFFF00"/>
                </a:solidFill>
              </a:rPr>
              <a:t>+</a:t>
            </a:r>
          </a:p>
          <a:p>
            <a:pPr>
              <a:buNone/>
            </a:pPr>
            <a:r>
              <a:rPr lang="es-ES" sz="2400" dirty="0">
                <a:solidFill>
                  <a:srgbClr val="00B0F0"/>
                </a:solidFill>
              </a:rPr>
              <a:t>	</a:t>
            </a:r>
            <a:r>
              <a:rPr lang="es-ES" sz="2400" dirty="0" smtClean="0">
                <a:solidFill>
                  <a:srgbClr val="00B0F0"/>
                </a:solidFill>
              </a:rPr>
              <a:t>					  </a:t>
            </a:r>
            <a:r>
              <a:rPr lang="es-ES" sz="2400" dirty="0" smtClean="0"/>
              <a:t>  </a:t>
            </a:r>
            <a:r>
              <a:rPr lang="es-ES" sz="2400" dirty="0" err="1" smtClean="0"/>
              <a:t>Pentapéptido</a:t>
            </a:r>
            <a:r>
              <a:rPr lang="es-ES" sz="2400" dirty="0" smtClean="0"/>
              <a:t> ( varía de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                      acuerdo a la especie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                      bacteriana en cuestión)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                      necesario para establecer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                      enlaces cruzados de 					    </a:t>
            </a:r>
            <a:r>
              <a:rPr lang="es-ES" sz="2400" b="1" dirty="0" err="1" smtClean="0">
                <a:solidFill>
                  <a:srgbClr val="FFFF00"/>
                </a:solidFill>
              </a:rPr>
              <a:t>pentaglicina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dirty="0"/>
          </a:p>
          <a:p>
            <a:pPr>
              <a:buNone/>
            </a:pPr>
            <a:endParaRPr lang="es-ES" dirty="0"/>
          </a:p>
        </p:txBody>
      </p:sp>
      <p:cxnSp>
        <p:nvCxnSpPr>
          <p:cNvPr id="5" name="4 Conector curvado"/>
          <p:cNvCxnSpPr/>
          <p:nvPr/>
        </p:nvCxnSpPr>
        <p:spPr>
          <a:xfrm>
            <a:off x="285720" y="1785926"/>
            <a:ext cx="1428760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5572132" y="2071678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10800000" flipV="1">
            <a:off x="2428860" y="2000240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5400000">
            <a:off x="6608777" y="482124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48798"/>
            <a:ext cx="8229600" cy="4709160"/>
          </a:xfrm>
        </p:spPr>
        <p:txBody>
          <a:bodyPr>
            <a:normAutofit/>
          </a:bodyPr>
          <a:lstStyle/>
          <a:p>
            <a:r>
              <a:rPr lang="es-ES" sz="2400" dirty="0" smtClean="0"/>
              <a:t>Síntesis de </a:t>
            </a:r>
            <a:r>
              <a:rPr lang="es-ES" sz="2400" dirty="0" err="1" smtClean="0"/>
              <a:t>Peptidoglicano</a:t>
            </a:r>
            <a:r>
              <a:rPr lang="es-ES" sz="2400" dirty="0" smtClean="0"/>
              <a:t>:  3 fases 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1- </a:t>
            </a:r>
            <a:r>
              <a:rPr lang="es-ES" sz="2400" dirty="0" smtClean="0">
                <a:solidFill>
                  <a:srgbClr val="FFFF00"/>
                </a:solidFill>
              </a:rPr>
              <a:t>Fase intracelular: 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      síntesis de los precursores del </a:t>
            </a:r>
            <a:r>
              <a:rPr lang="es-ES" sz="2400" dirty="0" err="1" smtClean="0"/>
              <a:t>glicano</a:t>
            </a:r>
            <a:r>
              <a:rPr lang="es-ES" sz="2400" dirty="0" smtClean="0"/>
              <a:t>------ NAG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+ NAM+ </a:t>
            </a:r>
            <a:r>
              <a:rPr lang="es-ES" sz="2400" dirty="0" err="1" smtClean="0"/>
              <a:t>Pentapéptido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>
                <a:solidFill>
                  <a:srgbClr val="FFFF00"/>
                </a:solidFill>
              </a:rPr>
              <a:t>                                      NUCLEOTIDO DE PARK</a:t>
            </a:r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643306" y="2928934"/>
            <a:ext cx="357190" cy="50006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errar llave"/>
          <p:cNvSpPr/>
          <p:nvPr/>
        </p:nvSpPr>
        <p:spPr>
          <a:xfrm rot="5400000">
            <a:off x="4250529" y="607199"/>
            <a:ext cx="1000132" cy="7358114"/>
          </a:xfrm>
          <a:prstGeom prst="rightBrace">
            <a:avLst>
              <a:gd name="adj1" fmla="val 8333"/>
              <a:gd name="adj2" fmla="val 50888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dirty="0" smtClean="0"/>
              <a:t>2- </a:t>
            </a:r>
            <a:r>
              <a:rPr lang="es-ES" sz="2400" b="1" dirty="0" smtClean="0">
                <a:solidFill>
                  <a:srgbClr val="FFFF00"/>
                </a:solidFill>
              </a:rPr>
              <a:t>Fase </a:t>
            </a:r>
            <a:r>
              <a:rPr lang="es-ES" sz="2400" b="1" dirty="0" err="1" smtClean="0">
                <a:solidFill>
                  <a:srgbClr val="FFFF00"/>
                </a:solidFill>
              </a:rPr>
              <a:t>membranar</a:t>
            </a:r>
            <a:r>
              <a:rPr lang="es-ES" sz="2400" b="1" dirty="0" smtClean="0">
                <a:solidFill>
                  <a:srgbClr val="FFFF00"/>
                </a:solidFill>
              </a:rPr>
              <a:t> : </a:t>
            </a:r>
            <a:r>
              <a:rPr lang="es-ES" sz="2400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se transporta el nucleótido y se une a la 		       </a:t>
            </a:r>
            <a:r>
              <a:rPr lang="es-ES" sz="2400" dirty="0" err="1" smtClean="0"/>
              <a:t>pentaglicina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formando </a:t>
            </a:r>
            <a:r>
              <a:rPr lang="es-ES" sz="2400" dirty="0" smtClean="0">
                <a:solidFill>
                  <a:srgbClr val="FFFF00"/>
                </a:solidFill>
              </a:rPr>
              <a:t>: </a:t>
            </a:r>
            <a:r>
              <a:rPr lang="es-ES" sz="2400" b="1" dirty="0" smtClean="0">
                <a:solidFill>
                  <a:srgbClr val="FFFF00"/>
                </a:solidFill>
              </a:rPr>
              <a:t> intermediario </a:t>
            </a:r>
            <a:r>
              <a:rPr lang="es-ES" sz="2400" b="1" dirty="0" err="1" smtClean="0">
                <a:solidFill>
                  <a:srgbClr val="FFFF00"/>
                </a:solidFill>
              </a:rPr>
              <a:t>lipídico</a:t>
            </a:r>
            <a:r>
              <a:rPr lang="es-ES" sz="2400" b="1" dirty="0" smtClean="0">
                <a:solidFill>
                  <a:srgbClr val="FFFF00"/>
                </a:solidFill>
              </a:rPr>
              <a:t> ll</a:t>
            </a:r>
          </a:p>
          <a:p>
            <a:pPr>
              <a:buNone/>
            </a:pPr>
            <a:endParaRPr lang="es-ES" sz="2400" b="1" dirty="0">
              <a:solidFill>
                <a:srgbClr val="00B0F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F0"/>
                </a:solidFill>
              </a:rPr>
              <a:t>                 </a:t>
            </a:r>
            <a:r>
              <a:rPr lang="es-ES" sz="2400" b="1" dirty="0" smtClean="0"/>
              <a:t>se </a:t>
            </a:r>
            <a:r>
              <a:rPr lang="es-ES" sz="2400" b="1" dirty="0" err="1" smtClean="0"/>
              <a:t>transloca</a:t>
            </a:r>
            <a:r>
              <a:rPr lang="es-ES" sz="2400" b="1" dirty="0" smtClean="0"/>
              <a:t> hacia la cara externa de la 	   	       membrana</a:t>
            </a:r>
          </a:p>
          <a:p>
            <a:pPr>
              <a:buNone/>
            </a:pPr>
            <a:endParaRPr lang="es-ES" sz="2400" b="1" dirty="0"/>
          </a:p>
          <a:p>
            <a:pPr>
              <a:buFont typeface="Wingdings" pitchFamily="2" charset="2"/>
              <a:buChar char="§"/>
            </a:pPr>
            <a:r>
              <a:rPr lang="es-ES" sz="2400" dirty="0" smtClean="0"/>
              <a:t>3- </a:t>
            </a:r>
            <a:r>
              <a:rPr lang="es-ES" sz="2400" b="1" dirty="0" smtClean="0">
                <a:solidFill>
                  <a:srgbClr val="FFFF00"/>
                </a:solidFill>
              </a:rPr>
              <a:t>Fase extracelular </a:t>
            </a:r>
            <a:r>
              <a:rPr lang="es-ES" sz="2400" b="1" dirty="0" smtClean="0">
                <a:solidFill>
                  <a:srgbClr val="00B0F0"/>
                </a:solidFill>
              </a:rPr>
              <a:t>: </a:t>
            </a:r>
          </a:p>
          <a:p>
            <a:pPr>
              <a:buNone/>
            </a:pPr>
            <a:r>
              <a:rPr lang="es-ES" sz="2400" b="1" dirty="0">
                <a:solidFill>
                  <a:srgbClr val="00B0F0"/>
                </a:solidFill>
              </a:rPr>
              <a:t> </a:t>
            </a:r>
            <a:r>
              <a:rPr lang="es-ES" sz="2400" b="1" dirty="0" smtClean="0">
                <a:solidFill>
                  <a:srgbClr val="00B0F0"/>
                </a:solidFill>
              </a:rPr>
              <a:t>                 </a:t>
            </a:r>
            <a:r>
              <a:rPr lang="es-ES" sz="2400" b="1" dirty="0" smtClean="0"/>
              <a:t>ligada a enzimas </a:t>
            </a:r>
            <a:r>
              <a:rPr lang="es-ES" sz="2400" b="1" dirty="0" err="1" smtClean="0"/>
              <a:t>serinas</a:t>
            </a:r>
            <a:endParaRPr lang="es-ES" sz="2400" b="1" dirty="0" smtClean="0"/>
          </a:p>
          <a:p>
            <a:pPr>
              <a:buNone/>
            </a:pPr>
            <a:endParaRPr lang="es-ES" sz="2400" b="1" dirty="0"/>
          </a:p>
          <a:p>
            <a:pPr>
              <a:buNone/>
            </a:pPr>
            <a:r>
              <a:rPr lang="es-ES" sz="2400" b="1" dirty="0" smtClean="0"/>
              <a:t>                                  </a:t>
            </a:r>
            <a:r>
              <a:rPr lang="es-ES" sz="2400" b="1" dirty="0" smtClean="0">
                <a:solidFill>
                  <a:srgbClr val="92D050"/>
                </a:solidFill>
              </a:rPr>
              <a:t>llamadas PBP</a:t>
            </a:r>
            <a:endParaRPr lang="es-ES" sz="2400" dirty="0">
              <a:solidFill>
                <a:srgbClr val="92D050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429124" y="3143248"/>
            <a:ext cx="214314" cy="42862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curvada hacia la izquierda"/>
          <p:cNvSpPr/>
          <p:nvPr/>
        </p:nvSpPr>
        <p:spPr>
          <a:xfrm>
            <a:off x="5572132" y="5357826"/>
            <a:ext cx="642942" cy="1071570"/>
          </a:xfrm>
          <a:prstGeom prst="curved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                                  FIEBRE</a:t>
            </a:r>
          </a:p>
          <a:p>
            <a:pPr>
              <a:buNone/>
            </a:pPr>
            <a:r>
              <a:rPr lang="es-ES" dirty="0" smtClean="0"/>
              <a:t>Lo primero: diferenciar</a:t>
            </a:r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b="1" dirty="0" smtClean="0"/>
              <a:t>HIPERTERMIA</a:t>
            </a:r>
          </a:p>
          <a:p>
            <a:pPr>
              <a:buNone/>
            </a:pPr>
            <a:endParaRPr lang="es-ES" b="1" dirty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    </a:t>
            </a:r>
            <a:r>
              <a:rPr lang="es-ES" b="1" dirty="0" smtClean="0"/>
              <a:t>SINDROME FEBRIL :</a:t>
            </a:r>
            <a:r>
              <a:rPr lang="es-ES" sz="2800" dirty="0" smtClean="0"/>
              <a:t>   hipertermia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                      mialgias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                      cefalea</a:t>
            </a:r>
          </a:p>
          <a:p>
            <a:pPr>
              <a:buNone/>
            </a:pPr>
            <a:r>
              <a:rPr lang="es-ES" dirty="0" smtClean="0"/>
              <a:t>   </a:t>
            </a:r>
          </a:p>
          <a:p>
            <a:pPr>
              <a:buNone/>
            </a:pPr>
            <a:r>
              <a:rPr lang="es-ES" dirty="0" smtClean="0"/>
              <a:t>                                               </a:t>
            </a:r>
            <a:r>
              <a:rPr lang="es-ES" sz="2800" dirty="0" smtClean="0"/>
              <a:t>dolor abdominal, náuseas,    vómitos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                                          hiperemia conjuntival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                 </a:t>
            </a:r>
            <a:r>
              <a:rPr lang="es-ES" dirty="0" err="1" smtClean="0"/>
              <a:t>odinofagia</a:t>
            </a:r>
            <a:endParaRPr lang="es-ES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                 diarrea</a:t>
            </a:r>
            <a:endParaRPr lang="es-ES" dirty="0"/>
          </a:p>
          <a:p>
            <a:pPr>
              <a:buNone/>
            </a:pPr>
            <a:r>
              <a:rPr lang="es-ES" dirty="0" smtClean="0"/>
              <a:t>                               </a:t>
            </a:r>
            <a:endParaRPr lang="es-ES" dirty="0"/>
          </a:p>
        </p:txBody>
      </p:sp>
      <p:sp>
        <p:nvSpPr>
          <p:cNvPr id="4" name="3 Rectángulo redondeado"/>
          <p:cNvSpPr/>
          <p:nvPr/>
        </p:nvSpPr>
        <p:spPr>
          <a:xfrm>
            <a:off x="857224" y="0"/>
            <a:ext cx="8486828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Fiebre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El péptido </a:t>
            </a:r>
            <a:r>
              <a:rPr lang="es-ES" sz="2400" dirty="0" err="1" smtClean="0"/>
              <a:t>glicano</a:t>
            </a:r>
            <a:r>
              <a:rPr lang="es-ES" sz="2400" dirty="0" smtClean="0"/>
              <a:t> madura ( </a:t>
            </a:r>
            <a:r>
              <a:rPr lang="es-ES" sz="2400" dirty="0" err="1" smtClean="0"/>
              <a:t>máx</a:t>
            </a:r>
            <a:r>
              <a:rPr lang="es-ES" sz="2400" dirty="0" smtClean="0"/>
              <a:t> grado de dureza y protección)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                                2 sistemas de síntesis 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elongación y engrosamiento          formación del tabique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b="1" dirty="0">
                <a:solidFill>
                  <a:srgbClr val="92D050"/>
                </a:solidFill>
              </a:rPr>
              <a:t> </a:t>
            </a:r>
            <a:r>
              <a:rPr lang="es-ES" sz="2400" b="1" dirty="0" smtClean="0">
                <a:solidFill>
                  <a:srgbClr val="92D050"/>
                </a:solidFill>
              </a:rPr>
              <a:t>    </a:t>
            </a:r>
            <a:endParaRPr lang="es-ES" sz="2400" b="1" dirty="0">
              <a:solidFill>
                <a:srgbClr val="92D050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357686" y="2071678"/>
            <a:ext cx="357190" cy="78581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5 Conector recto de flecha"/>
          <p:cNvCxnSpPr/>
          <p:nvPr/>
        </p:nvCxnSpPr>
        <p:spPr>
          <a:xfrm rot="10800000" flipV="1">
            <a:off x="2786050" y="3286124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5786446" y="3214686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714348" y="4572008"/>
            <a:ext cx="7786742" cy="135732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sz="2800" b="1" dirty="0" smtClean="0">
                <a:solidFill>
                  <a:srgbClr val="0070C0"/>
                </a:solidFill>
              </a:rPr>
              <a:t>PBP  ------- Sitio de acción de los Beta      			</a:t>
            </a:r>
            <a:r>
              <a:rPr lang="es-ES" sz="2800" b="1" dirty="0" err="1" smtClean="0">
                <a:solidFill>
                  <a:srgbClr val="0070C0"/>
                </a:solidFill>
              </a:rPr>
              <a:t>Lactámicos</a:t>
            </a:r>
            <a:endParaRPr lang="es-E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70C0"/>
                </a:solidFill>
              </a:rPr>
              <a:t>                     </a:t>
            </a:r>
            <a:r>
              <a:rPr lang="es-ES" sz="2800" b="1" dirty="0" err="1" smtClean="0">
                <a:solidFill>
                  <a:srgbClr val="0070C0"/>
                </a:solidFill>
              </a:rPr>
              <a:t>Transpeptidasas</a:t>
            </a:r>
            <a:r>
              <a:rPr lang="es-ES" sz="2800" b="1" dirty="0" smtClean="0">
                <a:solidFill>
                  <a:srgbClr val="0070C0"/>
                </a:solidFill>
              </a:rPr>
              <a:t>   </a:t>
            </a:r>
            <a:endParaRPr lang="es-E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b="1" dirty="0" smtClean="0">
                <a:solidFill>
                  <a:srgbClr val="FFFF00"/>
                </a:solidFill>
              </a:rPr>
              <a:t>PBP distintos tipos :</a:t>
            </a:r>
          </a:p>
          <a:p>
            <a:pPr>
              <a:buNone/>
            </a:pPr>
            <a:r>
              <a:rPr lang="es-ES" sz="2400" b="1" dirty="0">
                <a:solidFill>
                  <a:schemeClr val="accent2"/>
                </a:solidFill>
              </a:rPr>
              <a:t> </a:t>
            </a:r>
            <a:r>
              <a:rPr lang="es-ES" sz="2400" b="1" dirty="0" smtClean="0">
                <a:solidFill>
                  <a:schemeClr val="accent2"/>
                </a:solidFill>
              </a:rPr>
              <a:t>                                        </a:t>
            </a:r>
            <a:r>
              <a:rPr lang="es-ES" sz="2400" b="1" dirty="0" smtClean="0">
                <a:solidFill>
                  <a:srgbClr val="FFFF00"/>
                </a:solidFill>
              </a:rPr>
              <a:t>PBP2 : </a:t>
            </a:r>
            <a:r>
              <a:rPr lang="es-ES" sz="2400" b="1" dirty="0" err="1" smtClean="0"/>
              <a:t>transpeptidasas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serina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chemeClr val="accent2"/>
                </a:solidFill>
              </a:rPr>
              <a:t> </a:t>
            </a:r>
            <a:r>
              <a:rPr lang="es-ES" sz="2400" b="1" dirty="0" smtClean="0">
                <a:solidFill>
                  <a:schemeClr val="accent2"/>
                </a:solidFill>
              </a:rPr>
              <a:t>                                         </a:t>
            </a:r>
            <a:r>
              <a:rPr lang="es-ES" sz="2400" dirty="0" smtClean="0"/>
              <a:t>intervienen en el crecimiento  y 			       espesor </a:t>
            </a:r>
          </a:p>
          <a:p>
            <a:pPr>
              <a:buNone/>
            </a:pPr>
            <a:endParaRPr lang="es-ES" sz="2400" b="1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chemeClr val="accent2"/>
                </a:solidFill>
              </a:rPr>
              <a:t>                                         </a:t>
            </a:r>
            <a:r>
              <a:rPr lang="es-ES" sz="2400" b="1" dirty="0" smtClean="0">
                <a:solidFill>
                  <a:srgbClr val="FFFF00"/>
                </a:solidFill>
              </a:rPr>
              <a:t> PBP3 </a:t>
            </a:r>
            <a:r>
              <a:rPr lang="es-ES" sz="2400" b="1" dirty="0" smtClean="0">
                <a:solidFill>
                  <a:schemeClr val="accent2"/>
                </a:solidFill>
              </a:rPr>
              <a:t>: </a:t>
            </a:r>
            <a:r>
              <a:rPr lang="es-ES" sz="2400" dirty="0" smtClean="0"/>
              <a:t>producción del </a:t>
            </a:r>
            <a:r>
              <a:rPr lang="es-ES" sz="2400" dirty="0" err="1" smtClean="0"/>
              <a:t>septum</a:t>
            </a:r>
            <a:r>
              <a:rPr lang="es-ES" sz="2400" dirty="0" smtClean="0"/>
              <a:t> de 			       división </a:t>
            </a:r>
            <a:r>
              <a:rPr lang="es-ES" sz="2400" b="1" dirty="0" smtClean="0"/>
              <a:t> </a:t>
            </a:r>
            <a:r>
              <a:rPr lang="es-ES" sz="2400" dirty="0" smtClean="0"/>
              <a:t>celular</a:t>
            </a:r>
          </a:p>
          <a:p>
            <a:pPr>
              <a:buNone/>
            </a:pPr>
            <a:endParaRPr lang="es-ES" sz="2400" b="1" dirty="0"/>
          </a:p>
          <a:p>
            <a:pPr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                                          PBP4 : </a:t>
            </a:r>
            <a:r>
              <a:rPr lang="es-ES" sz="2400" b="1" dirty="0" smtClean="0"/>
              <a:t>enzimas </a:t>
            </a:r>
            <a:r>
              <a:rPr lang="es-ES" sz="2400" b="1" dirty="0" err="1" smtClean="0"/>
              <a:t>monofuncionales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                                </a:t>
            </a:r>
            <a:r>
              <a:rPr lang="es-ES" sz="2400" dirty="0" smtClean="0"/>
              <a:t>(evitan </a:t>
            </a:r>
            <a:r>
              <a:rPr lang="es-ES" sz="2400" dirty="0" err="1" smtClean="0"/>
              <a:t>transpeptidación</a:t>
            </a:r>
            <a:r>
              <a:rPr lang="es-ES" sz="2400" dirty="0" smtClean="0"/>
              <a:t> excesiva)</a:t>
            </a:r>
            <a:endParaRPr lang="es-E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sz="2800" dirty="0" smtClean="0"/>
              <a:t>QATB BETA LACTAMICOS:</a:t>
            </a:r>
          </a:p>
          <a:p>
            <a:endParaRPr lang="es-ES" sz="2800" dirty="0"/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Consecuencias :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- </a:t>
            </a:r>
            <a:r>
              <a:rPr lang="es-ES" sz="2400" dirty="0" smtClean="0"/>
              <a:t>Interior bacteriano es </a:t>
            </a:r>
            <a:r>
              <a:rPr lang="es-ES" sz="2400" dirty="0" err="1" smtClean="0"/>
              <a:t>hiperosmolar</a:t>
            </a:r>
            <a:r>
              <a:rPr lang="es-ES" sz="2400" dirty="0" smtClean="0"/>
              <a:t>, y sin </a:t>
            </a:r>
            <a:r>
              <a:rPr lang="es-ES" sz="2400" dirty="0" err="1" smtClean="0"/>
              <a:t>mureína</a:t>
            </a:r>
            <a:r>
              <a:rPr lang="es-ES" sz="2400" dirty="0" smtClean="0"/>
              <a:t>      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la bacteria estalla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- G(+) son + </a:t>
            </a:r>
            <a:r>
              <a:rPr lang="es-ES" sz="2400" dirty="0" err="1" smtClean="0"/>
              <a:t>hiper</a:t>
            </a:r>
            <a:r>
              <a:rPr lang="es-ES" sz="2400" dirty="0" smtClean="0"/>
              <a:t> </a:t>
            </a:r>
            <a:r>
              <a:rPr lang="es-ES" sz="2400" dirty="0" err="1" smtClean="0"/>
              <a:t>osmolares</a:t>
            </a:r>
            <a:r>
              <a:rPr lang="es-ES" sz="2400" dirty="0" smtClean="0"/>
              <a:t> que las G(-) por eso su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</a:t>
            </a:r>
            <a:r>
              <a:rPr lang="es-ES" sz="2400" dirty="0" err="1" smtClean="0"/>
              <a:t>peptidoglicano</a:t>
            </a:r>
            <a:r>
              <a:rPr lang="es-ES" sz="2400" dirty="0" smtClean="0"/>
              <a:t> es más grueso ( 30-40 </a:t>
            </a:r>
            <a:r>
              <a:rPr lang="es-ES" sz="2400" dirty="0" err="1" smtClean="0"/>
              <a:t>nm</a:t>
            </a:r>
            <a:r>
              <a:rPr lang="es-ES" sz="2400" dirty="0" smtClean="0"/>
              <a:t>) - (2-3nm)</a:t>
            </a:r>
            <a:endParaRPr lang="es-ES" sz="2800" dirty="0"/>
          </a:p>
        </p:txBody>
      </p:sp>
      <p:sp>
        <p:nvSpPr>
          <p:cNvPr id="4" name="3 Rectángulo"/>
          <p:cNvSpPr/>
          <p:nvPr/>
        </p:nvSpPr>
        <p:spPr>
          <a:xfrm>
            <a:off x="1285852" y="2000240"/>
            <a:ext cx="6572296" cy="20002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s-ES" dirty="0" smtClean="0">
                <a:solidFill>
                  <a:srgbClr val="FFFF00"/>
                </a:solidFill>
              </a:rPr>
              <a:t> 	</a:t>
            </a:r>
            <a:r>
              <a:rPr lang="es-ES" sz="2300" dirty="0" smtClean="0">
                <a:solidFill>
                  <a:srgbClr val="FFFF00"/>
                </a:solidFill>
              </a:rPr>
              <a:t>       </a:t>
            </a:r>
            <a:r>
              <a:rPr lang="es-ES" sz="2300" b="1" dirty="0" smtClean="0">
                <a:solidFill>
                  <a:srgbClr val="FFFF00"/>
                </a:solidFill>
              </a:rPr>
              <a:t>interfieren las enzimas </a:t>
            </a:r>
            <a:r>
              <a:rPr lang="es-ES" sz="2300" b="1" dirty="0" err="1" smtClean="0">
                <a:solidFill>
                  <a:srgbClr val="FFFF00"/>
                </a:solidFill>
              </a:rPr>
              <a:t>serina</a:t>
            </a:r>
            <a:r>
              <a:rPr lang="es-ES" sz="2300" b="1" dirty="0" smtClean="0">
                <a:solidFill>
                  <a:srgbClr val="FFFF00"/>
                </a:solidFill>
              </a:rPr>
              <a:t> </a:t>
            </a:r>
            <a:r>
              <a:rPr lang="es-ES" sz="2300" b="1" dirty="0" err="1" smtClean="0">
                <a:solidFill>
                  <a:srgbClr val="FFFF00"/>
                </a:solidFill>
              </a:rPr>
              <a:t>PBPs</a:t>
            </a:r>
            <a:endParaRPr lang="es-ES" sz="2300" b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s-ES" sz="2300" b="1" dirty="0" smtClean="0">
                <a:solidFill>
                  <a:srgbClr val="FFFF00"/>
                </a:solidFill>
              </a:rPr>
              <a:t>                    que participan en el ensamble final</a:t>
            </a:r>
          </a:p>
          <a:p>
            <a:pPr algn="ctr">
              <a:buNone/>
            </a:pPr>
            <a:r>
              <a:rPr lang="es-ES" sz="2300" b="1" dirty="0" smtClean="0">
                <a:solidFill>
                  <a:srgbClr val="FFFF00"/>
                </a:solidFill>
              </a:rPr>
              <a:t>                    del </a:t>
            </a:r>
            <a:r>
              <a:rPr lang="es-ES" sz="2300" b="1" dirty="0" err="1" smtClean="0">
                <a:solidFill>
                  <a:srgbClr val="FFFF00"/>
                </a:solidFill>
              </a:rPr>
              <a:t>peptidoglicano</a:t>
            </a:r>
            <a:r>
              <a:rPr lang="es-ES" sz="2300" b="1" dirty="0" smtClean="0">
                <a:solidFill>
                  <a:srgbClr val="FFFF00"/>
                </a:solidFill>
              </a:rPr>
              <a:t> y en la división </a:t>
            </a:r>
          </a:p>
          <a:p>
            <a:pPr algn="ctr">
              <a:buNone/>
            </a:pPr>
            <a:r>
              <a:rPr lang="es-ES" sz="2300" b="1" dirty="0" smtClean="0">
                <a:solidFill>
                  <a:srgbClr val="FFFF00"/>
                </a:solidFill>
              </a:rPr>
              <a:t>                    bacteriana</a:t>
            </a:r>
            <a:endParaRPr lang="es-E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FC de las Penicilinas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Absorción      VARIABLE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Escasa estabilidad en medio ácido(parenterales)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Distribución   </a:t>
            </a:r>
            <a:r>
              <a:rPr lang="es-ES" sz="2400" dirty="0" err="1" smtClean="0"/>
              <a:t>Vaiable</a:t>
            </a:r>
            <a:r>
              <a:rPr lang="es-ES" sz="2400" dirty="0" smtClean="0"/>
              <a:t> unión a </a:t>
            </a:r>
            <a:r>
              <a:rPr lang="es-ES" sz="2400" dirty="0" err="1" smtClean="0"/>
              <a:t>prot</a:t>
            </a:r>
            <a:r>
              <a:rPr lang="es-ES" sz="2400" dirty="0" smtClean="0"/>
              <a:t>:   15 – 95 %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                      gran distribución tejidos :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(pulmón, </a:t>
            </a:r>
            <a:r>
              <a:rPr lang="es-ES" sz="2400" dirty="0" err="1" smtClean="0"/>
              <a:t>hígdo</a:t>
            </a:r>
            <a:r>
              <a:rPr lang="es-ES" sz="2400" dirty="0" smtClean="0"/>
              <a:t>, riñón, </a:t>
            </a:r>
            <a:r>
              <a:rPr lang="es-ES" sz="2400" dirty="0" err="1" smtClean="0"/>
              <a:t>musc-esq</a:t>
            </a:r>
            <a:r>
              <a:rPr lang="es-ES" sz="2400" dirty="0" smtClean="0"/>
              <a:t>, placenta)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HIDROFILOS (penetran poco  las células)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</a:t>
            </a:r>
            <a:r>
              <a:rPr lang="es-ES" sz="2400" dirty="0" smtClean="0">
                <a:solidFill>
                  <a:srgbClr val="00B050"/>
                </a:solidFill>
              </a:rPr>
              <a:t>BHE : nulo</a:t>
            </a:r>
          </a:p>
          <a:p>
            <a:pPr>
              <a:buNone/>
            </a:pPr>
            <a:r>
              <a:rPr lang="es-ES" sz="2400" dirty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rgbClr val="00B050"/>
                </a:solidFill>
              </a:rPr>
              <a:t>                            Placenta : poco</a:t>
            </a:r>
          </a:p>
          <a:p>
            <a:pPr>
              <a:buNone/>
            </a:pPr>
            <a:r>
              <a:rPr lang="es-ES" sz="2400" dirty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rgbClr val="00B050"/>
                </a:solidFill>
              </a:rPr>
              <a:t>                            Bilis : buena concentración.</a:t>
            </a:r>
            <a:endParaRPr lang="es-ES" dirty="0"/>
          </a:p>
        </p:txBody>
      </p:sp>
      <p:sp>
        <p:nvSpPr>
          <p:cNvPr id="4" name="3 Abrir llave"/>
          <p:cNvSpPr/>
          <p:nvPr/>
        </p:nvSpPr>
        <p:spPr>
          <a:xfrm>
            <a:off x="2285984" y="2071678"/>
            <a:ext cx="214314" cy="857256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Abrir llave"/>
          <p:cNvSpPr/>
          <p:nvPr/>
        </p:nvSpPr>
        <p:spPr>
          <a:xfrm>
            <a:off x="2285984" y="3357562"/>
            <a:ext cx="357190" cy="2857520"/>
          </a:xfrm>
          <a:prstGeom prst="leftBrace">
            <a:avLst>
              <a:gd name="adj1" fmla="val 8333"/>
              <a:gd name="adj2" fmla="val 10229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   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dirty="0" smtClean="0"/>
              <a:t>Eliminación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                         </a:t>
            </a:r>
            <a:r>
              <a:rPr lang="es-ES" sz="2400" b="1" dirty="0" smtClean="0">
                <a:solidFill>
                  <a:srgbClr val="00B050"/>
                </a:solidFill>
              </a:rPr>
              <a:t>RENAL- ACTIVA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semivida de </a:t>
            </a:r>
            <a:r>
              <a:rPr lang="es-ES" sz="2400" b="1" dirty="0" err="1" smtClean="0">
                <a:solidFill>
                  <a:srgbClr val="00B050"/>
                </a:solidFill>
              </a:rPr>
              <a:t>eliminac</a:t>
            </a:r>
            <a:r>
              <a:rPr lang="es-ES" sz="2400" b="1" dirty="0" smtClean="0">
                <a:solidFill>
                  <a:srgbClr val="00B050"/>
                </a:solidFill>
              </a:rPr>
              <a:t> : 60 min</a:t>
            </a:r>
          </a:p>
          <a:p>
            <a:pPr>
              <a:buNone/>
            </a:pPr>
            <a:endParaRPr lang="es-ES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50"/>
                </a:solidFill>
              </a:rPr>
              <a:t>     </a:t>
            </a:r>
            <a:r>
              <a:rPr lang="es-ES" sz="2400" b="1" dirty="0" smtClean="0"/>
              <a:t>Mecanismos: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/>
              <a:t> </a:t>
            </a:r>
            <a:r>
              <a:rPr lang="es-ES" sz="2400" b="1" dirty="0" smtClean="0"/>
              <a:t>  filtración glomerular 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/>
              <a:t> </a:t>
            </a:r>
            <a:r>
              <a:rPr lang="es-ES" sz="2400" b="1" dirty="0" smtClean="0"/>
              <a:t>  secreción tubular activa 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smtClean="0">
                <a:solidFill>
                  <a:srgbClr val="FFFF00"/>
                </a:solidFill>
              </a:rPr>
              <a:t>  inferior RN              ajustar dosis!!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smtClean="0">
                <a:solidFill>
                  <a:srgbClr val="FFFF00"/>
                </a:solidFill>
              </a:rPr>
              <a:t>  IR – ANURIA           disminuir dosis total  diaria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smtClean="0">
                <a:solidFill>
                  <a:srgbClr val="FFFF00"/>
                </a:solidFill>
              </a:rPr>
              <a:t>  Diálisis : sólo se ajusta TICARCILINA</a:t>
            </a:r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4" name="3 Flecha curvada hacia abajo"/>
          <p:cNvSpPr/>
          <p:nvPr/>
        </p:nvSpPr>
        <p:spPr>
          <a:xfrm rot="2275224">
            <a:off x="3286116" y="1643050"/>
            <a:ext cx="1071570" cy="642942"/>
          </a:xfrm>
          <a:prstGeom prst="curved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3000364" y="500063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3286116" y="550070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>
                <a:solidFill>
                  <a:srgbClr val="00B050"/>
                </a:solidFill>
              </a:rPr>
              <a:t>Interacciones : </a:t>
            </a:r>
          </a:p>
          <a:p>
            <a:pPr>
              <a:buNone/>
            </a:pP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Allopurinol</a:t>
            </a:r>
            <a:r>
              <a:rPr lang="es-ES" sz="2800" b="1" dirty="0" smtClean="0">
                <a:solidFill>
                  <a:srgbClr val="00B050"/>
                </a:solidFill>
              </a:rPr>
              <a:t>:     </a:t>
            </a:r>
            <a:r>
              <a:rPr lang="es-ES" sz="2800" b="1" dirty="0" smtClean="0"/>
              <a:t>+ ampicilina = exantema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Metotrexato</a:t>
            </a:r>
            <a:r>
              <a:rPr lang="es-ES" sz="2800" b="1" dirty="0" smtClean="0">
                <a:solidFill>
                  <a:srgbClr val="00B050"/>
                </a:solidFill>
              </a:rPr>
              <a:t> : </a:t>
            </a:r>
            <a:r>
              <a:rPr lang="es-ES" sz="2800" b="1" dirty="0" smtClean="0"/>
              <a:t>disminuye eliminación ( </a:t>
            </a:r>
            <a:r>
              <a:rPr lang="es-ES" sz="2800" b="1" dirty="0" err="1" smtClean="0"/>
              <a:t>aum</a:t>
            </a:r>
            <a:r>
              <a:rPr lang="es-ES" sz="2800" b="1" dirty="0" smtClean="0"/>
              <a:t>       			     </a:t>
            </a:r>
            <a:r>
              <a:rPr lang="es-ES" sz="2800" b="1" dirty="0" err="1" smtClean="0"/>
              <a:t>conc</a:t>
            </a:r>
            <a:r>
              <a:rPr lang="es-ES" sz="2800" b="1" dirty="0" smtClean="0"/>
              <a:t>)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Probenecid</a:t>
            </a:r>
            <a:r>
              <a:rPr lang="es-ES" sz="2800" b="1" dirty="0" smtClean="0">
                <a:solidFill>
                  <a:srgbClr val="00B050"/>
                </a:solidFill>
              </a:rPr>
              <a:t>:    </a:t>
            </a:r>
            <a:r>
              <a:rPr lang="es-ES" sz="2800" b="1" dirty="0" smtClean="0"/>
              <a:t>disminuye eliminación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Indometacina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  <a:r>
              <a:rPr lang="es-ES" sz="2800" b="1" dirty="0" smtClean="0"/>
              <a:t>disminuye secreción tubular 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- AAS                   aumenta vida ½ B </a:t>
            </a:r>
            <a:r>
              <a:rPr lang="es-ES" sz="2800" b="1" dirty="0" err="1" smtClean="0">
                <a:solidFill>
                  <a:srgbClr val="00B050"/>
                </a:solidFill>
              </a:rPr>
              <a:t>lactámico</a:t>
            </a:r>
            <a:endParaRPr lang="es-ES" sz="2800" b="1" dirty="0">
              <a:solidFill>
                <a:srgbClr val="00B050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28860" y="5357826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Indicaciones Terapéuticas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</a:t>
            </a:r>
            <a:r>
              <a:rPr lang="es-ES" sz="2800" dirty="0" err="1" smtClean="0">
                <a:solidFill>
                  <a:srgbClr val="00B050"/>
                </a:solidFill>
              </a:rPr>
              <a:t>Bencilpenicilinas</a:t>
            </a:r>
            <a:r>
              <a:rPr lang="es-ES" sz="2800" dirty="0" smtClean="0">
                <a:solidFill>
                  <a:srgbClr val="00B050"/>
                </a:solidFill>
              </a:rPr>
              <a:t>:</a:t>
            </a: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</a:t>
            </a:r>
            <a:r>
              <a:rPr lang="es-ES" sz="2800" dirty="0" smtClean="0"/>
              <a:t>- </a:t>
            </a:r>
            <a:r>
              <a:rPr lang="es-ES" sz="2800" dirty="0" err="1" smtClean="0"/>
              <a:t>Inf</a:t>
            </a:r>
            <a:r>
              <a:rPr lang="es-ES" sz="2800" dirty="0" smtClean="0"/>
              <a:t>. </a:t>
            </a:r>
            <a:r>
              <a:rPr lang="es-ES" sz="2800" dirty="0" err="1" smtClean="0"/>
              <a:t>Streptococcus</a:t>
            </a:r>
            <a:r>
              <a:rPr lang="es-ES" sz="2800" dirty="0" smtClean="0"/>
              <a:t> </a:t>
            </a:r>
            <a:r>
              <a:rPr lang="es-ES" sz="2800" dirty="0" err="1" smtClean="0"/>
              <a:t>pyogenes</a:t>
            </a:r>
            <a:r>
              <a:rPr lang="es-ES" sz="2800" dirty="0" smtClean="0"/>
              <a:t> – </a:t>
            </a:r>
            <a:r>
              <a:rPr lang="es-ES" sz="2800" dirty="0" err="1" smtClean="0"/>
              <a:t>pneumoniae</a:t>
            </a:r>
            <a:endParaRPr lang="es-ES" sz="2800" dirty="0"/>
          </a:p>
          <a:p>
            <a:pPr>
              <a:buNone/>
            </a:pPr>
            <a:r>
              <a:rPr lang="es-ES" sz="2800" dirty="0" smtClean="0"/>
              <a:t>             </a:t>
            </a:r>
            <a:r>
              <a:rPr lang="es-ES" sz="2800" dirty="0" err="1" smtClean="0"/>
              <a:t>Enterococos</a:t>
            </a:r>
            <a:r>
              <a:rPr lang="es-ES" sz="2800" dirty="0" smtClean="0"/>
              <a:t>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</a:t>
            </a:r>
            <a:r>
              <a:rPr lang="es-ES" sz="2800" dirty="0" err="1" smtClean="0"/>
              <a:t>Neisserias</a:t>
            </a:r>
            <a:endParaRPr lang="es-ES" sz="2800" dirty="0" smtClean="0"/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- 1ª línea : </a:t>
            </a:r>
            <a:r>
              <a:rPr lang="es-ES" sz="2800" dirty="0" err="1" smtClean="0"/>
              <a:t>Clostridium</a:t>
            </a:r>
            <a:r>
              <a:rPr lang="es-ES" sz="2800" dirty="0"/>
              <a:t> </a:t>
            </a:r>
            <a:r>
              <a:rPr lang="es-ES" sz="2800" dirty="0" smtClean="0"/>
              <a:t>( tétanos- endocarditis)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</a:t>
            </a:r>
            <a:r>
              <a:rPr lang="es-ES" sz="2800" dirty="0" err="1" smtClean="0"/>
              <a:t>inf</a:t>
            </a:r>
            <a:r>
              <a:rPr lang="es-ES" sz="2800" dirty="0" smtClean="0"/>
              <a:t>. </a:t>
            </a:r>
            <a:r>
              <a:rPr lang="es-ES" sz="2800" dirty="0" err="1" smtClean="0"/>
              <a:t>Periodontales</a:t>
            </a:r>
            <a:r>
              <a:rPr lang="es-ES" sz="2800" dirty="0" smtClean="0"/>
              <a:t> por anaerobios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</a:t>
            </a:r>
            <a:r>
              <a:rPr lang="es-ES" sz="2800" dirty="0" err="1" smtClean="0"/>
              <a:t>inf</a:t>
            </a:r>
            <a:r>
              <a:rPr lang="es-ES" sz="2800" dirty="0" smtClean="0"/>
              <a:t> espiroquetas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</a:t>
            </a:r>
            <a:r>
              <a:rPr lang="es-ES" sz="2800" dirty="0" err="1" smtClean="0"/>
              <a:t>inf</a:t>
            </a:r>
            <a:r>
              <a:rPr lang="es-ES" sz="2800" dirty="0" smtClean="0"/>
              <a:t> </a:t>
            </a:r>
            <a:r>
              <a:rPr lang="es-ES" sz="2800" dirty="0" err="1" smtClean="0"/>
              <a:t>actinimycosis</a:t>
            </a:r>
            <a:r>
              <a:rPr lang="es-ES" sz="2800" dirty="0" smtClean="0"/>
              <a:t>, carbunco y difteria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>
                <a:solidFill>
                  <a:srgbClr val="00B050"/>
                </a:solidFill>
              </a:rPr>
              <a:t>Penicilina V </a:t>
            </a:r>
          </a:p>
          <a:p>
            <a:pPr>
              <a:buNone/>
            </a:pPr>
            <a:r>
              <a:rPr lang="es-ES" b="1" dirty="0"/>
              <a:t> </a:t>
            </a:r>
            <a:r>
              <a:rPr lang="es-ES" b="1" dirty="0" smtClean="0"/>
              <a:t>   </a:t>
            </a:r>
            <a:r>
              <a:rPr lang="es-ES" sz="2400" dirty="0" smtClean="0"/>
              <a:t>Infecciones orales leves o de tejidos blandos </a:t>
            </a:r>
          </a:p>
          <a:p>
            <a:pPr>
              <a:buFont typeface="Wingdings" pitchFamily="2" charset="2"/>
              <a:buChar char="§"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b="1" dirty="0" err="1" smtClean="0">
                <a:solidFill>
                  <a:srgbClr val="00B050"/>
                </a:solidFill>
              </a:rPr>
              <a:t>Isoxazólicas</a:t>
            </a:r>
            <a:r>
              <a:rPr lang="es-ES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  </a:t>
            </a:r>
            <a:r>
              <a:rPr lang="es-ES" sz="2400" b="1" dirty="0" smtClean="0"/>
              <a:t>I</a:t>
            </a:r>
            <a:r>
              <a:rPr lang="es-ES" sz="2400" dirty="0" smtClean="0"/>
              <a:t>nfecciones </a:t>
            </a:r>
            <a:r>
              <a:rPr lang="es-ES" sz="2400" dirty="0" err="1" smtClean="0"/>
              <a:t>estafilococcicas</a:t>
            </a:r>
            <a:endParaRPr lang="es-ES" sz="2400" dirty="0" smtClean="0"/>
          </a:p>
          <a:p>
            <a:pPr>
              <a:buFont typeface="Wingdings" pitchFamily="2" charset="2"/>
              <a:buChar char="§"/>
            </a:pPr>
            <a:r>
              <a:rPr lang="es-ES" b="1" dirty="0" err="1" smtClean="0">
                <a:solidFill>
                  <a:srgbClr val="00B050"/>
                </a:solidFill>
              </a:rPr>
              <a:t>Aminopenicilinas</a:t>
            </a:r>
            <a:endParaRPr lang="es-E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</a:t>
            </a:r>
            <a:r>
              <a:rPr lang="es-ES" sz="2400" b="1" dirty="0" smtClean="0"/>
              <a:t>I</a:t>
            </a:r>
            <a:r>
              <a:rPr lang="es-ES" sz="2400" dirty="0" smtClean="0"/>
              <a:t>nfecciones respiratorias y urinarias de la COMUNIDAD!!</a:t>
            </a:r>
          </a:p>
          <a:p>
            <a:pPr>
              <a:buFont typeface="Wingdings" pitchFamily="2" charset="2"/>
              <a:buChar char="§"/>
            </a:pPr>
            <a:r>
              <a:rPr lang="es-ES" b="1" dirty="0" err="1" smtClean="0">
                <a:solidFill>
                  <a:srgbClr val="00B050"/>
                </a:solidFill>
              </a:rPr>
              <a:t>Piperacilina</a:t>
            </a:r>
            <a:endParaRPr lang="es-E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  </a:t>
            </a:r>
            <a:r>
              <a:rPr lang="es-ES" sz="2400" b="1" dirty="0" smtClean="0"/>
              <a:t>I</a:t>
            </a:r>
            <a:r>
              <a:rPr lang="es-ES" sz="2400" dirty="0" smtClean="0"/>
              <a:t>nfecciones blandas a G(-): </a:t>
            </a:r>
            <a:r>
              <a:rPr lang="es-ES" sz="2400" dirty="0" err="1" smtClean="0"/>
              <a:t>Pseudomonas</a:t>
            </a:r>
            <a:r>
              <a:rPr lang="es-ES" sz="2400" dirty="0" smtClean="0"/>
              <a:t>, </a:t>
            </a:r>
            <a:r>
              <a:rPr lang="es-ES" sz="2400" dirty="0" err="1" smtClean="0"/>
              <a:t>Enterobacter</a:t>
            </a:r>
            <a:endParaRPr lang="es-ES" sz="2400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                               </a:t>
            </a:r>
            <a:r>
              <a:rPr lang="es-ES" sz="2400" dirty="0" err="1" smtClean="0"/>
              <a:t>Proteus</a:t>
            </a:r>
            <a:r>
              <a:rPr lang="es-ES" sz="2400" dirty="0" smtClean="0"/>
              <a:t>, </a:t>
            </a:r>
            <a:r>
              <a:rPr lang="es-ES" sz="2400" dirty="0" err="1" smtClean="0"/>
              <a:t>Morganella</a:t>
            </a:r>
            <a:endParaRPr lang="es-E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>
                <a:solidFill>
                  <a:srgbClr val="00B050"/>
                </a:solidFill>
              </a:rPr>
              <a:t>Asoc</a:t>
            </a:r>
            <a:r>
              <a:rPr lang="es-ES" b="1" dirty="0" smtClean="0">
                <a:solidFill>
                  <a:srgbClr val="00B050"/>
                </a:solidFill>
              </a:rPr>
              <a:t> con Inhibidores de BL</a:t>
            </a:r>
            <a:endParaRPr lang="es-ES" dirty="0" smtClean="0"/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Respiratorias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Urinarias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Infecciones de piel y tejidos blandos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óseas y articulares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intraabdominales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odontológicas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Profilaxis cirugía maxilofacial, ORL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 ginecológicas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  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Infec</a:t>
            </a:r>
            <a:r>
              <a:rPr lang="es-ES" sz="2400" b="1" dirty="0" smtClean="0"/>
              <a:t> digestivas</a:t>
            </a:r>
            <a:endParaRPr lang="es-E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s-ES" b="1" dirty="0" smtClean="0"/>
              <a:t>                        CEFALOSPORINAS</a:t>
            </a:r>
          </a:p>
          <a:p>
            <a:pPr lvl="1">
              <a:buNone/>
            </a:pPr>
            <a:endParaRPr lang="es-ES" b="1" dirty="0" smtClean="0"/>
          </a:p>
          <a:p>
            <a:pPr lvl="1">
              <a:buNone/>
            </a:pPr>
            <a:r>
              <a:rPr lang="es-ES" b="1" dirty="0" smtClean="0"/>
              <a:t>Clasificación</a:t>
            </a:r>
          </a:p>
          <a:p>
            <a:pPr lvl="1">
              <a:buNone/>
            </a:pPr>
            <a:endParaRPr lang="es-ES" b="1" dirty="0" smtClean="0"/>
          </a:p>
          <a:p>
            <a:pPr lvl="1">
              <a:buNone/>
            </a:pPr>
            <a:r>
              <a:rPr lang="es-ES" sz="2400" b="1" dirty="0" smtClean="0"/>
              <a:t>1ª Generación                   </a:t>
            </a:r>
            <a:r>
              <a:rPr lang="es-ES" sz="2400" b="1" dirty="0" smtClean="0">
                <a:solidFill>
                  <a:srgbClr val="00B050"/>
                </a:solidFill>
              </a:rPr>
              <a:t>Anti G (+)</a:t>
            </a:r>
          </a:p>
          <a:p>
            <a:pPr lvl="1">
              <a:buNone/>
            </a:pPr>
            <a:r>
              <a:rPr lang="es-ES" sz="2400" b="1" dirty="0" err="1" smtClean="0"/>
              <a:t>Cefalotina</a:t>
            </a:r>
            <a:endParaRPr lang="es-ES" sz="2400" b="1" dirty="0" smtClean="0"/>
          </a:p>
          <a:p>
            <a:pPr lvl="1">
              <a:buNone/>
            </a:pPr>
            <a:r>
              <a:rPr lang="es-ES" sz="2400" b="1" dirty="0" err="1" smtClean="0"/>
              <a:t>Cefazolina</a:t>
            </a:r>
            <a:endParaRPr lang="es-ES" sz="2400" b="1" dirty="0" smtClean="0"/>
          </a:p>
          <a:p>
            <a:pPr lvl="1">
              <a:buNone/>
            </a:pPr>
            <a:r>
              <a:rPr lang="es-ES" sz="2400" b="1" dirty="0" err="1" smtClean="0"/>
              <a:t>Cefadroxilo</a:t>
            </a:r>
            <a:endParaRPr lang="es-ES" sz="2400" b="1" dirty="0" smtClean="0"/>
          </a:p>
          <a:p>
            <a:pPr lvl="1">
              <a:buNone/>
            </a:pPr>
            <a:r>
              <a:rPr lang="es-ES" sz="2400" b="1" dirty="0" err="1" smtClean="0"/>
              <a:t>Cefalexina</a:t>
            </a:r>
            <a:endParaRPr lang="es-ES" sz="2400" b="1" dirty="0"/>
          </a:p>
        </p:txBody>
      </p:sp>
      <p:sp>
        <p:nvSpPr>
          <p:cNvPr id="6" name="5 Flecha izquierda y arriba"/>
          <p:cNvSpPr/>
          <p:nvPr/>
        </p:nvSpPr>
        <p:spPr>
          <a:xfrm>
            <a:off x="3143240" y="4214818"/>
            <a:ext cx="2286016" cy="928694"/>
          </a:xfrm>
          <a:prstGeom prst="left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    Podemos definir el 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     </a:t>
            </a:r>
            <a:r>
              <a:rPr lang="es-ES" b="1" dirty="0" err="1" smtClean="0"/>
              <a:t>Sindrome</a:t>
            </a:r>
            <a:r>
              <a:rPr lang="es-ES" b="1" dirty="0" smtClean="0"/>
              <a:t> Febril Agudo:</a:t>
            </a:r>
          </a:p>
          <a:p>
            <a:pPr>
              <a:buNone/>
            </a:pP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>
            <a:off x="928662" y="2857496"/>
            <a:ext cx="7786742" cy="32147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b="1" dirty="0" smtClean="0"/>
              <a:t>	 </a:t>
            </a:r>
            <a:r>
              <a:rPr lang="es-ES" sz="2800" b="1" i="1" dirty="0" smtClean="0"/>
              <a:t>“persona de cualquier edad y sexo que   </a:t>
            </a:r>
          </a:p>
          <a:p>
            <a:pPr>
              <a:buNone/>
            </a:pPr>
            <a:r>
              <a:rPr lang="es-ES" sz="2800" b="1" i="1" dirty="0" smtClean="0"/>
              <a:t>          presente fiebre, de menos de 7 días de  </a:t>
            </a:r>
          </a:p>
          <a:p>
            <a:pPr>
              <a:buNone/>
            </a:pPr>
            <a:r>
              <a:rPr lang="es-ES" sz="2800" b="1" i="1" dirty="0" smtClean="0"/>
              <a:t>          duración , mialgias y cefaleas, sin 	afección de las vías aéreas superiores y 	sin etiología definida”</a:t>
            </a:r>
            <a:endParaRPr lang="es-E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400" b="1" dirty="0" smtClean="0"/>
              <a:t> 2ª Generación                 </a:t>
            </a:r>
            <a:r>
              <a:rPr lang="es-ES" sz="2400" b="1" dirty="0" smtClean="0">
                <a:solidFill>
                  <a:srgbClr val="00B050"/>
                </a:solidFill>
              </a:rPr>
              <a:t>Disminuye la actividad sobre G(+)</a:t>
            </a:r>
            <a:endParaRPr lang="es-ES" sz="2400" b="1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     </a:t>
            </a:r>
            <a:r>
              <a:rPr lang="es-ES" sz="2400" dirty="0" smtClean="0">
                <a:solidFill>
                  <a:srgbClr val="00B050"/>
                </a:solidFill>
              </a:rPr>
              <a:t>comienzan a actuar sobre G(-)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dirty="0" err="1" smtClean="0"/>
              <a:t>Cefuroxima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           </a:t>
            </a:r>
            <a:r>
              <a:rPr lang="es-ES" sz="2400" dirty="0" err="1" smtClean="0"/>
              <a:t>Cefoxitina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  <a:p>
            <a:pPr>
              <a:buFont typeface="Wingdings" pitchFamily="2" charset="2"/>
              <a:buChar char="§"/>
            </a:pPr>
            <a:r>
              <a:rPr lang="es-ES" sz="2400" dirty="0" smtClean="0"/>
              <a:t> 3ª </a:t>
            </a:r>
            <a:r>
              <a:rPr lang="es-ES" sz="2400" b="1" dirty="0" smtClean="0"/>
              <a:t>Generación:                     </a:t>
            </a:r>
            <a:r>
              <a:rPr lang="es-ES" sz="2400" b="1" dirty="0" smtClean="0">
                <a:solidFill>
                  <a:srgbClr val="00B050"/>
                </a:solidFill>
              </a:rPr>
              <a:t>Anti  G (-)</a:t>
            </a:r>
          </a:p>
          <a:p>
            <a:pPr>
              <a:buFont typeface="Wingdings" pitchFamily="2" charset="2"/>
              <a:buChar char="§"/>
            </a:pP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De acuerdo a su acción sobre </a:t>
            </a:r>
            <a:r>
              <a:rPr lang="es-ES" sz="2400" b="1" dirty="0" err="1" smtClean="0">
                <a:solidFill>
                  <a:srgbClr val="00B050"/>
                </a:solidFill>
              </a:rPr>
              <a:t>Pseudomona</a:t>
            </a:r>
            <a:r>
              <a:rPr lang="es-ES" sz="24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</a:t>
            </a:r>
            <a:r>
              <a:rPr lang="es-ES" sz="2400" b="1" dirty="0" err="1" smtClean="0"/>
              <a:t>Ceftriaxona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</a:t>
            </a:r>
            <a:r>
              <a:rPr lang="es-ES" sz="2400" b="1" dirty="0" err="1" smtClean="0"/>
              <a:t>Cefotaxima</a:t>
            </a:r>
            <a:r>
              <a:rPr lang="es-ES" sz="2400" b="1" dirty="0" smtClean="0"/>
              <a:t>                         </a:t>
            </a:r>
            <a:r>
              <a:rPr lang="es-ES" sz="2400" b="1" dirty="0" smtClean="0">
                <a:solidFill>
                  <a:srgbClr val="00B050"/>
                </a:solidFill>
              </a:rPr>
              <a:t>NO actúan sobre </a:t>
            </a:r>
            <a:r>
              <a:rPr lang="es-ES" sz="2400" b="1" dirty="0" err="1" smtClean="0">
                <a:solidFill>
                  <a:srgbClr val="00B050"/>
                </a:solidFill>
              </a:rPr>
              <a:t>Pseudomona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</a:t>
            </a:r>
            <a:r>
              <a:rPr lang="es-ES" sz="2400" b="1" dirty="0" err="1" smtClean="0"/>
              <a:t>Cefixima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</a:t>
            </a:r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    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  <a:p>
            <a:pPr>
              <a:buNone/>
            </a:pPr>
            <a:endParaRPr lang="es-ES" sz="2400" dirty="0"/>
          </a:p>
        </p:txBody>
      </p:sp>
      <p:sp>
        <p:nvSpPr>
          <p:cNvPr id="4" name="3 Abrir llave"/>
          <p:cNvSpPr/>
          <p:nvPr/>
        </p:nvSpPr>
        <p:spPr>
          <a:xfrm>
            <a:off x="3643306" y="1571612"/>
            <a:ext cx="428628" cy="857256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3071802" y="3500438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8 Cerrar llave"/>
          <p:cNvSpPr/>
          <p:nvPr/>
        </p:nvSpPr>
        <p:spPr>
          <a:xfrm>
            <a:off x="2857488" y="4286256"/>
            <a:ext cx="285752" cy="1071570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err="1" smtClean="0"/>
              <a:t>BetaLactámicos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err="1" smtClean="0"/>
              <a:t>Cefoperazona</a:t>
            </a:r>
            <a:r>
              <a:rPr lang="es-ES" sz="2400" dirty="0" smtClean="0"/>
              <a:t>           </a:t>
            </a:r>
            <a:r>
              <a:rPr lang="es-ES" sz="2400" b="1" dirty="0" smtClean="0">
                <a:solidFill>
                  <a:srgbClr val="00B050"/>
                </a:solidFill>
              </a:rPr>
              <a:t>SI actúan sobre </a:t>
            </a:r>
            <a:r>
              <a:rPr lang="es-ES" sz="2400" b="1" dirty="0" err="1" smtClean="0">
                <a:solidFill>
                  <a:srgbClr val="00B050"/>
                </a:solidFill>
              </a:rPr>
              <a:t>Pseudomona</a:t>
            </a:r>
            <a:r>
              <a:rPr lang="es-ES" sz="2400" b="1" dirty="0" smtClean="0">
                <a:solidFill>
                  <a:srgbClr val="00B050"/>
                </a:solidFill>
              </a:rPr>
              <a:t>                 </a:t>
            </a:r>
            <a:r>
              <a:rPr lang="es-ES" sz="2400" dirty="0" err="1" smtClean="0"/>
              <a:t>Ceftazidima</a:t>
            </a:r>
            <a:r>
              <a:rPr lang="es-ES" sz="2400" b="1" dirty="0" smtClean="0">
                <a:solidFill>
                  <a:srgbClr val="00B050"/>
                </a:solidFill>
              </a:rPr>
              <a:t>	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aeruginosa</a:t>
            </a:r>
            <a:r>
              <a:rPr lang="es-ES" sz="2400" dirty="0" smtClean="0"/>
              <a:t> 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</a:t>
            </a:r>
            <a:r>
              <a:rPr lang="es-ES" sz="2400" b="1" dirty="0" smtClean="0"/>
              <a:t>4ª Generación:        </a:t>
            </a:r>
            <a:r>
              <a:rPr lang="es-ES" sz="2400" b="1" dirty="0" smtClean="0">
                <a:solidFill>
                  <a:srgbClr val="00B050"/>
                </a:solidFill>
              </a:rPr>
              <a:t>Anti G(+)</a:t>
            </a:r>
          </a:p>
          <a:p>
            <a:pPr>
              <a:buNone/>
            </a:pPr>
            <a:endParaRPr lang="es-ES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50"/>
                </a:solidFill>
              </a:rPr>
              <a:t>        </a:t>
            </a:r>
            <a:r>
              <a:rPr lang="es-ES" sz="2400" b="1" dirty="0" err="1" smtClean="0"/>
              <a:t>Ceftibuten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</a:t>
            </a:r>
            <a:r>
              <a:rPr lang="es-ES" sz="2400" b="1" dirty="0" err="1" smtClean="0"/>
              <a:t>Cefepime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   </a:t>
            </a:r>
            <a:r>
              <a:rPr lang="es-ES" sz="2400" b="1" dirty="0" err="1" smtClean="0"/>
              <a:t>Cefpirome</a:t>
            </a:r>
            <a:endParaRPr lang="es-ES" sz="2400" dirty="0"/>
          </a:p>
        </p:txBody>
      </p:sp>
      <p:sp>
        <p:nvSpPr>
          <p:cNvPr id="4" name="3 Cerrar llave"/>
          <p:cNvSpPr/>
          <p:nvPr/>
        </p:nvSpPr>
        <p:spPr>
          <a:xfrm>
            <a:off x="3000364" y="1571612"/>
            <a:ext cx="214314" cy="928694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izquierda y arriba"/>
          <p:cNvSpPr/>
          <p:nvPr/>
        </p:nvSpPr>
        <p:spPr>
          <a:xfrm>
            <a:off x="3071802" y="3571876"/>
            <a:ext cx="1500198" cy="928694"/>
          </a:xfrm>
          <a:prstGeom prst="left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Espectro: </a:t>
            </a:r>
            <a:r>
              <a:rPr lang="es-ES" dirty="0" smtClean="0">
                <a:solidFill>
                  <a:srgbClr val="00B050"/>
                </a:solidFill>
              </a:rPr>
              <a:t>Reducido anti G(+)</a:t>
            </a:r>
          </a:p>
          <a:p>
            <a:pPr>
              <a:buNone/>
            </a:pPr>
            <a:r>
              <a:rPr lang="es-ES" dirty="0">
                <a:solidFill>
                  <a:srgbClr val="00B050"/>
                </a:solidFill>
              </a:rPr>
              <a:t> </a:t>
            </a:r>
            <a:r>
              <a:rPr lang="es-ES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rgbClr val="00B050"/>
                </a:solidFill>
              </a:rPr>
              <a:t>           - </a:t>
            </a:r>
            <a:r>
              <a:rPr lang="es-ES" sz="2400" dirty="0" smtClean="0"/>
              <a:t>1ª G : cocos y bacilos G(+)</a:t>
            </a:r>
          </a:p>
          <a:p>
            <a:pPr>
              <a:buNone/>
            </a:pPr>
            <a:r>
              <a:rPr lang="es-ES" sz="2400" dirty="0" smtClean="0"/>
              <a:t>                           anaerobios de la boca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- 2ª G : cocos G(+)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bacilos G(+)y G(-): </a:t>
            </a:r>
            <a:r>
              <a:rPr lang="es-ES" sz="2400" dirty="0" err="1" smtClean="0"/>
              <a:t>Haemophylus</a:t>
            </a:r>
            <a:r>
              <a:rPr lang="es-ES" sz="2400" dirty="0" smtClean="0"/>
              <a:t>  </a:t>
            </a:r>
            <a:r>
              <a:rPr lang="es-ES" sz="2400" dirty="0" err="1" smtClean="0"/>
              <a:t>influenzae</a:t>
            </a:r>
            <a:r>
              <a:rPr lang="es-ES" sz="2400" dirty="0" smtClean="0"/>
              <a:t>, </a:t>
            </a:r>
            <a:r>
              <a:rPr lang="es-ES" sz="2400" dirty="0" err="1" smtClean="0"/>
              <a:t>Moraxella</a:t>
            </a:r>
            <a:r>
              <a:rPr lang="es-ES" sz="2400" dirty="0" smtClean="0"/>
              <a:t>,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</a:t>
            </a:r>
            <a:r>
              <a:rPr lang="es-ES" sz="2400" dirty="0"/>
              <a:t> </a:t>
            </a:r>
            <a:r>
              <a:rPr lang="es-ES" sz="2400" dirty="0" smtClean="0"/>
              <a:t>  </a:t>
            </a:r>
            <a:r>
              <a:rPr lang="es-ES" sz="2400" dirty="0" err="1" smtClean="0"/>
              <a:t>Neisseria</a:t>
            </a:r>
            <a:r>
              <a:rPr lang="es-ES" sz="2400" dirty="0" smtClean="0"/>
              <a:t> </a:t>
            </a:r>
            <a:r>
              <a:rPr lang="es-ES" sz="2400" dirty="0" err="1" smtClean="0"/>
              <a:t>meningitidis</a:t>
            </a:r>
            <a:r>
              <a:rPr lang="es-ES" sz="2400" dirty="0" smtClean="0"/>
              <a:t> y </a:t>
            </a:r>
            <a:r>
              <a:rPr lang="es-ES" sz="2400" dirty="0" err="1" smtClean="0"/>
              <a:t>gonorrhoeae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</a:t>
            </a:r>
            <a:r>
              <a:rPr lang="es-ES" sz="2400" dirty="0" err="1" smtClean="0"/>
              <a:t>enterobacterias</a:t>
            </a:r>
            <a:r>
              <a:rPr lang="es-ES" sz="2400" dirty="0" smtClean="0"/>
              <a:t>: </a:t>
            </a:r>
            <a:r>
              <a:rPr lang="es-ES" sz="2400" dirty="0" smtClean="0">
                <a:solidFill>
                  <a:srgbClr val="00B050"/>
                </a:solidFill>
              </a:rPr>
              <a:t>(E </a:t>
            </a:r>
            <a:r>
              <a:rPr lang="es-ES" sz="2400" dirty="0" err="1" smtClean="0">
                <a:solidFill>
                  <a:srgbClr val="00B050"/>
                </a:solidFill>
              </a:rPr>
              <a:t>coli</a:t>
            </a:r>
            <a:r>
              <a:rPr lang="es-ES" sz="2400" dirty="0" smtClean="0">
                <a:solidFill>
                  <a:srgbClr val="00B050"/>
                </a:solidFill>
              </a:rPr>
              <a:t>, </a:t>
            </a:r>
            <a:r>
              <a:rPr lang="es-ES" sz="2400" dirty="0" err="1" smtClean="0">
                <a:solidFill>
                  <a:srgbClr val="00B050"/>
                </a:solidFill>
              </a:rPr>
              <a:t>Klebsiella</a:t>
            </a:r>
            <a:r>
              <a:rPr lang="es-ES" sz="2400" dirty="0" smtClean="0">
                <a:solidFill>
                  <a:srgbClr val="00B050"/>
                </a:solidFill>
              </a:rPr>
              <a:t>, </a:t>
            </a:r>
            <a:r>
              <a:rPr lang="es-ES" sz="2400" dirty="0" err="1" smtClean="0">
                <a:solidFill>
                  <a:srgbClr val="00B050"/>
                </a:solidFill>
              </a:rPr>
              <a:t>Proteus</a:t>
            </a:r>
            <a:r>
              <a:rPr lang="es-ES" sz="2400" dirty="0" smtClean="0">
                <a:solidFill>
                  <a:srgbClr val="00B050"/>
                </a:solidFill>
              </a:rPr>
              <a:t>)</a:t>
            </a: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                       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- 3ª G : G(-)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- 4ª G : G(+): S </a:t>
            </a:r>
            <a:r>
              <a:rPr lang="es-ES" sz="2400" dirty="0" err="1" smtClean="0"/>
              <a:t>aereus</a:t>
            </a:r>
            <a:r>
              <a:rPr lang="es-ES" sz="2400" dirty="0"/>
              <a:t> </a:t>
            </a:r>
            <a:r>
              <a:rPr lang="es-ES" sz="2400" dirty="0" err="1" smtClean="0"/>
              <a:t>meticilino</a:t>
            </a:r>
            <a:r>
              <a:rPr lang="es-ES" sz="2400" dirty="0" smtClean="0"/>
              <a:t> sensible y neumococo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G(-) : </a:t>
            </a:r>
            <a:r>
              <a:rPr lang="es-ES" sz="2400" dirty="0" err="1" smtClean="0"/>
              <a:t>Pseudomona</a:t>
            </a:r>
            <a:r>
              <a:rPr lang="es-ES" sz="2400" dirty="0" smtClean="0"/>
              <a:t>, </a:t>
            </a:r>
            <a:r>
              <a:rPr lang="es-ES" sz="2400" dirty="0" err="1" smtClean="0"/>
              <a:t>Hemophylus</a:t>
            </a:r>
            <a:r>
              <a:rPr lang="es-ES" sz="2400" dirty="0" smtClean="0"/>
              <a:t> </a:t>
            </a:r>
            <a:r>
              <a:rPr lang="es-ES" sz="2400" dirty="0" err="1" smtClean="0"/>
              <a:t>influenzae</a:t>
            </a:r>
            <a:r>
              <a:rPr lang="es-ES" sz="2400" dirty="0" smtClean="0"/>
              <a:t> y </a:t>
            </a:r>
            <a:r>
              <a:rPr lang="es-ES" sz="2400" dirty="0" err="1" smtClean="0"/>
              <a:t>Neisseria</a:t>
            </a: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</a:t>
            </a:r>
            <a:r>
              <a:rPr lang="es-ES" sz="2400" dirty="0" err="1" smtClean="0"/>
              <a:t>Enterobacterias</a:t>
            </a:r>
            <a:r>
              <a:rPr lang="es-ES" sz="2400" dirty="0" smtClean="0"/>
              <a:t> : 80% de las cepas resistentes a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</a:t>
            </a:r>
            <a:r>
              <a:rPr lang="es-ES" sz="2400" dirty="0" err="1" smtClean="0"/>
              <a:t>Ceftazidima</a:t>
            </a:r>
            <a:r>
              <a:rPr lang="es-ES" sz="2400" dirty="0" smtClean="0"/>
              <a:t> son sensibles a </a:t>
            </a:r>
            <a:r>
              <a:rPr lang="es-ES" sz="2400" dirty="0" err="1" smtClean="0"/>
              <a:t>Cefepime</a:t>
            </a:r>
            <a:r>
              <a:rPr lang="es-ES" sz="2400" dirty="0" smtClean="0"/>
              <a:t> y </a:t>
            </a:r>
            <a:r>
              <a:rPr lang="es-ES" sz="2400" dirty="0" err="1" smtClean="0"/>
              <a:t>Cefpirome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i="1" dirty="0" smtClean="0">
                <a:solidFill>
                  <a:schemeClr val="accent2"/>
                </a:solidFill>
              </a:rPr>
              <a:t> </a:t>
            </a:r>
          </a:p>
          <a:p>
            <a:pPr>
              <a:buNone/>
            </a:pPr>
            <a:endParaRPr lang="es-ES" sz="2800" i="1" dirty="0" smtClean="0">
              <a:solidFill>
                <a:schemeClr val="accent2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2357430"/>
            <a:ext cx="8643998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i="1" dirty="0" smtClean="0">
                <a:solidFill>
                  <a:srgbClr val="FFFF00"/>
                </a:solidFill>
              </a:rPr>
              <a:t> </a:t>
            </a:r>
            <a:r>
              <a:rPr lang="es-ES" sz="2800" i="1" dirty="0" smtClean="0">
                <a:solidFill>
                  <a:srgbClr val="FFFF00"/>
                </a:solidFill>
              </a:rPr>
              <a:t>“ Ninguna </a:t>
            </a:r>
            <a:r>
              <a:rPr lang="es-ES" sz="2800" i="1" dirty="0" err="1" smtClean="0">
                <a:solidFill>
                  <a:srgbClr val="FFFF00"/>
                </a:solidFill>
              </a:rPr>
              <a:t>cefalosporina</a:t>
            </a:r>
            <a:r>
              <a:rPr lang="es-ES" sz="2800" i="1" dirty="0" smtClean="0">
                <a:solidFill>
                  <a:srgbClr val="FFFF00"/>
                </a:solidFill>
              </a:rPr>
              <a:t> es activa frente al </a:t>
            </a:r>
            <a:r>
              <a:rPr lang="es-ES" sz="2800" i="1" dirty="0" err="1" smtClean="0">
                <a:solidFill>
                  <a:srgbClr val="FFFF00"/>
                </a:solidFill>
              </a:rPr>
              <a:t>enterococo</a:t>
            </a:r>
            <a:endParaRPr lang="es-ES" sz="28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i="1" dirty="0" smtClean="0">
                <a:solidFill>
                  <a:srgbClr val="FFFF00"/>
                </a:solidFill>
              </a:rPr>
              <a:t>    ni al estafilococo </a:t>
            </a:r>
            <a:r>
              <a:rPr lang="es-ES" sz="2800" i="1" dirty="0" err="1" smtClean="0">
                <a:solidFill>
                  <a:srgbClr val="FFFF00"/>
                </a:solidFill>
              </a:rPr>
              <a:t>meticilino</a:t>
            </a:r>
            <a:r>
              <a:rPr lang="es-ES" sz="2800" i="1" dirty="0" smtClean="0">
                <a:solidFill>
                  <a:srgbClr val="FFFF00"/>
                </a:solidFill>
              </a:rPr>
              <a:t> resistente ( SAMR), incluso                  </a:t>
            </a:r>
          </a:p>
          <a:p>
            <a:pPr>
              <a:buNone/>
            </a:pPr>
            <a:r>
              <a:rPr lang="es-ES" sz="2800" i="1" dirty="0" smtClean="0">
                <a:solidFill>
                  <a:srgbClr val="FFFF00"/>
                </a:solidFill>
              </a:rPr>
              <a:t>    cuando el antibiograma lo informa como sensible”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709160"/>
          </a:xfrm>
        </p:spPr>
        <p:txBody>
          <a:bodyPr>
            <a:normAutofit/>
          </a:bodyPr>
          <a:lstStyle/>
          <a:p>
            <a:r>
              <a:rPr lang="es-ES" sz="2400" dirty="0" smtClean="0"/>
              <a:t>FC de la </a:t>
            </a:r>
            <a:r>
              <a:rPr lang="es-ES" sz="2400" dirty="0" err="1" smtClean="0"/>
              <a:t>Cefalosporinas</a:t>
            </a:r>
            <a:r>
              <a:rPr lang="es-ES" sz="2400" dirty="0" smtClean="0"/>
              <a:t>  : 1ª G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 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000" dirty="0"/>
          </a:p>
          <a:p>
            <a:pPr>
              <a:buNone/>
            </a:pPr>
            <a:r>
              <a:rPr lang="es-ES" sz="2000" dirty="0" smtClean="0"/>
              <a:t>Dosificación y FC comparada de las </a:t>
            </a:r>
            <a:r>
              <a:rPr lang="es-ES" sz="2000" dirty="0" err="1" smtClean="0"/>
              <a:t>Cefalosporinas</a:t>
            </a:r>
            <a:r>
              <a:rPr lang="es-ES" sz="2000" dirty="0" smtClean="0"/>
              <a:t> de 1ªG</a:t>
            </a:r>
            <a:endParaRPr lang="es-ES" sz="24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285720" y="2285992"/>
            <a:ext cx="8501122" cy="3214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sz="1900" dirty="0" smtClean="0"/>
              <a:t> Droga                   Dosis                     Vida ½                Intervalo                       </a:t>
            </a:r>
            <a:r>
              <a:rPr lang="es-ES" sz="1900" dirty="0" err="1" smtClean="0"/>
              <a:t>Via</a:t>
            </a:r>
            <a:endParaRPr lang="es-ES" sz="1900" dirty="0" smtClean="0"/>
          </a:p>
          <a:p>
            <a:pPr>
              <a:buNone/>
            </a:pPr>
            <a:r>
              <a:rPr lang="es-ES" sz="1900" dirty="0" smtClean="0"/>
              <a:t>                              mg/kg/</a:t>
            </a:r>
            <a:r>
              <a:rPr lang="es-ES" sz="1900" dirty="0" err="1" smtClean="0"/>
              <a:t>dia</a:t>
            </a:r>
            <a:r>
              <a:rPr lang="es-ES" sz="1900" dirty="0" smtClean="0"/>
              <a:t>                h                            </a:t>
            </a:r>
            <a:r>
              <a:rPr lang="es-ES" sz="1900" dirty="0" err="1" smtClean="0"/>
              <a:t>h</a:t>
            </a:r>
            <a:r>
              <a:rPr lang="es-ES" sz="1900" dirty="0" smtClean="0"/>
              <a:t>  </a:t>
            </a:r>
          </a:p>
          <a:p>
            <a:pPr>
              <a:buNone/>
            </a:pPr>
            <a:endParaRPr lang="es-ES" sz="1900" dirty="0" smtClean="0"/>
          </a:p>
          <a:p>
            <a:pPr>
              <a:buNone/>
            </a:pPr>
            <a:r>
              <a:rPr lang="es-ES" sz="1900" dirty="0" err="1" smtClean="0"/>
              <a:t>Cefalotina</a:t>
            </a:r>
            <a:r>
              <a:rPr lang="es-ES" sz="1900" dirty="0" smtClean="0"/>
              <a:t>               100                        &lt;0.6                        6                                IV</a:t>
            </a:r>
          </a:p>
          <a:p>
            <a:pPr>
              <a:buNone/>
            </a:pPr>
            <a:r>
              <a:rPr lang="es-ES" sz="1900" dirty="0" err="1" smtClean="0"/>
              <a:t>Cefazolina</a:t>
            </a:r>
            <a:r>
              <a:rPr lang="es-ES" sz="1900" dirty="0" smtClean="0"/>
              <a:t>               100                          1.8                        8                            IV/IM</a:t>
            </a:r>
          </a:p>
          <a:p>
            <a:pPr>
              <a:buNone/>
            </a:pPr>
            <a:r>
              <a:rPr lang="es-ES" sz="1900" dirty="0" err="1" smtClean="0"/>
              <a:t>Cefalexina</a:t>
            </a:r>
            <a:r>
              <a:rPr lang="es-ES" sz="1900" dirty="0" smtClean="0"/>
              <a:t>             25-50                      &lt;0.8                      6-8                             Oral</a:t>
            </a:r>
          </a:p>
          <a:p>
            <a:pPr>
              <a:buNone/>
            </a:pPr>
            <a:r>
              <a:rPr lang="es-ES" sz="1900" dirty="0" err="1" smtClean="0"/>
              <a:t>Cefadroxilo</a:t>
            </a:r>
            <a:r>
              <a:rPr lang="es-ES" sz="1900" dirty="0" smtClean="0"/>
              <a:t>              50                         &gt;1.2                       12                              Oral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357158" y="3500438"/>
            <a:ext cx="85011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178563" y="3893347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>
            <a:off x="2178827" y="3893347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3822695" y="3893347"/>
            <a:ext cx="321391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5679289" y="3893347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dirty="0" smtClean="0"/>
              <a:t>Indicaciones </a:t>
            </a:r>
            <a:endParaRPr lang="es-ES" sz="2400" dirty="0" smtClean="0"/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Infecciones producidas por </a:t>
            </a:r>
            <a:r>
              <a:rPr lang="es-ES" sz="2400" dirty="0" err="1" smtClean="0"/>
              <a:t>Staphylococcus</a:t>
            </a:r>
            <a:r>
              <a:rPr lang="es-ES" sz="2400" dirty="0" smtClean="0"/>
              <a:t> </a:t>
            </a:r>
            <a:r>
              <a:rPr lang="es-ES" sz="2400" dirty="0" err="1" smtClean="0"/>
              <a:t>aereus</a:t>
            </a:r>
            <a:r>
              <a:rPr lang="es-ES" sz="2400" dirty="0" smtClean="0"/>
              <a:t> </a:t>
            </a:r>
            <a:r>
              <a:rPr lang="es-ES" sz="2400" dirty="0" err="1" smtClean="0"/>
              <a:t>meticilino</a:t>
            </a:r>
            <a:r>
              <a:rPr lang="es-ES" sz="2400" dirty="0" smtClean="0"/>
              <a:t> sensibles,</a:t>
            </a:r>
            <a:r>
              <a:rPr lang="es-ES" sz="2400" dirty="0" smtClean="0">
                <a:solidFill>
                  <a:srgbClr val="00B050"/>
                </a:solidFill>
              </a:rPr>
              <a:t> localizadas fuera del SNC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solidFill>
                  <a:srgbClr val="00B050"/>
                </a:solidFill>
              </a:rPr>
              <a:t>Alternativa de Penicilina para </a:t>
            </a:r>
            <a:r>
              <a:rPr lang="es-ES" sz="2400" dirty="0" err="1" smtClean="0">
                <a:solidFill>
                  <a:srgbClr val="00B050"/>
                </a:solidFill>
              </a:rPr>
              <a:t>Streptococcus</a:t>
            </a:r>
            <a:endParaRPr lang="es-ES" sz="2400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400" dirty="0" err="1" smtClean="0">
                <a:solidFill>
                  <a:srgbClr val="00B050"/>
                </a:solidFill>
              </a:rPr>
              <a:t>Inf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err="1" smtClean="0">
                <a:solidFill>
                  <a:srgbClr val="00B050"/>
                </a:solidFill>
              </a:rPr>
              <a:t>extrahospitalarias</a:t>
            </a:r>
            <a:r>
              <a:rPr lang="es-ES" sz="2400" dirty="0" smtClean="0">
                <a:solidFill>
                  <a:srgbClr val="00B050"/>
                </a:solidFill>
              </a:rPr>
              <a:t>: E </a:t>
            </a:r>
            <a:r>
              <a:rPr lang="es-ES" sz="2400" dirty="0" err="1" smtClean="0">
                <a:solidFill>
                  <a:srgbClr val="00B050"/>
                </a:solidFill>
              </a:rPr>
              <a:t>coli</a:t>
            </a:r>
            <a:r>
              <a:rPr lang="es-ES" sz="2400" dirty="0" smtClean="0">
                <a:solidFill>
                  <a:srgbClr val="00B050"/>
                </a:solidFill>
              </a:rPr>
              <a:t>, </a:t>
            </a:r>
            <a:r>
              <a:rPr lang="es-ES" sz="2400" dirty="0" err="1" smtClean="0">
                <a:solidFill>
                  <a:srgbClr val="00B050"/>
                </a:solidFill>
              </a:rPr>
              <a:t>Proteus</a:t>
            </a:r>
            <a:r>
              <a:rPr lang="es-ES" sz="2400" dirty="0" smtClean="0">
                <a:solidFill>
                  <a:srgbClr val="00B050"/>
                </a:solidFill>
              </a:rPr>
              <a:t>, </a:t>
            </a:r>
            <a:r>
              <a:rPr lang="es-ES" sz="2400" dirty="0" err="1" smtClean="0">
                <a:solidFill>
                  <a:srgbClr val="00B050"/>
                </a:solidFill>
              </a:rPr>
              <a:t>Klebsiella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err="1" smtClean="0">
                <a:solidFill>
                  <a:srgbClr val="00B050"/>
                </a:solidFill>
              </a:rPr>
              <a:t>neumoniae</a:t>
            </a:r>
            <a:endParaRPr lang="es-ES" sz="2400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 PAC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err="1" smtClean="0"/>
              <a:t>Inf</a:t>
            </a:r>
            <a:r>
              <a:rPr lang="es-ES" sz="2400" dirty="0" smtClean="0"/>
              <a:t> </a:t>
            </a:r>
            <a:r>
              <a:rPr lang="es-ES" sz="2400" dirty="0" err="1" smtClean="0"/>
              <a:t>estafilocóccicas</a:t>
            </a:r>
            <a:r>
              <a:rPr lang="es-ES" sz="2400" dirty="0" smtClean="0"/>
              <a:t> :    artritis       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osteomielitis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endocarditis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celulitis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                 neumonía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/>
              <a:t>Infecciones urinarias </a:t>
            </a:r>
            <a:r>
              <a:rPr lang="es-ES" sz="2400" dirty="0" err="1" smtClean="0"/>
              <a:t>extrahospitalarias</a:t>
            </a:r>
            <a:endParaRPr lang="es-ES" sz="2400" dirty="0" smtClean="0"/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err="1" smtClean="0"/>
              <a:t>Cefalosporinas</a:t>
            </a:r>
            <a:r>
              <a:rPr lang="es-ES" dirty="0" smtClean="0"/>
              <a:t> de 2ª G</a:t>
            </a:r>
            <a:endParaRPr lang="es-ES" sz="2400" dirty="0" smtClean="0"/>
          </a:p>
          <a:p>
            <a:pPr>
              <a:buNone/>
            </a:pPr>
            <a:r>
              <a:rPr lang="es-ES" sz="2000" dirty="0" smtClean="0"/>
              <a:t>Droga                     Dosis                 Vida ½                  Intervalo                    </a:t>
            </a:r>
            <a:r>
              <a:rPr lang="es-ES" sz="2000" dirty="0" err="1" smtClean="0"/>
              <a:t>Via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                             mg/kg/</a:t>
            </a:r>
            <a:r>
              <a:rPr lang="es-ES" sz="2000" dirty="0" err="1" smtClean="0"/>
              <a:t>dia</a:t>
            </a:r>
            <a:r>
              <a:rPr lang="es-ES" sz="2000" dirty="0" smtClean="0"/>
              <a:t>              h                               </a:t>
            </a:r>
            <a:r>
              <a:rPr lang="es-ES" sz="2000" dirty="0" err="1" smtClean="0"/>
              <a:t>h</a:t>
            </a:r>
            <a:r>
              <a:rPr lang="es-ES" sz="2000" dirty="0" smtClean="0"/>
              <a:t>    </a:t>
            </a:r>
          </a:p>
          <a:p>
            <a:pPr>
              <a:buNone/>
            </a:pPr>
            <a:endParaRPr lang="es-ES" sz="2000" dirty="0"/>
          </a:p>
          <a:p>
            <a:pPr>
              <a:buNone/>
            </a:pPr>
            <a:r>
              <a:rPr lang="es-ES" sz="2000" dirty="0" err="1" smtClean="0"/>
              <a:t>Cefaclor</a:t>
            </a:r>
            <a:r>
              <a:rPr lang="es-ES" sz="2000" dirty="0" smtClean="0"/>
              <a:t>                 20-40                0.8                             8-12                       Oral</a:t>
            </a:r>
          </a:p>
          <a:p>
            <a:pPr>
              <a:buNone/>
            </a:pPr>
            <a:r>
              <a:rPr lang="es-ES" sz="2000" dirty="0" err="1" smtClean="0"/>
              <a:t>Cefuroxima</a:t>
            </a:r>
            <a:r>
              <a:rPr lang="es-ES" sz="2000" dirty="0" smtClean="0"/>
              <a:t>         100-250              1.3                                8                           EV</a:t>
            </a:r>
          </a:p>
          <a:p>
            <a:pPr>
              <a:buNone/>
            </a:pPr>
            <a:r>
              <a:rPr lang="es-ES" sz="2000" dirty="0" err="1" smtClean="0"/>
              <a:t>Acetil</a:t>
            </a:r>
            <a:r>
              <a:rPr lang="es-ES" sz="2000" dirty="0" smtClean="0"/>
              <a:t> </a:t>
            </a:r>
            <a:r>
              <a:rPr lang="es-ES" sz="2000" dirty="0" err="1" smtClean="0"/>
              <a:t>cefur</a:t>
            </a:r>
            <a:r>
              <a:rPr lang="es-ES" sz="2000" dirty="0" smtClean="0"/>
              <a:t>           20-40                1.3                                12                        Oral</a:t>
            </a:r>
          </a:p>
          <a:p>
            <a:pPr>
              <a:buNone/>
            </a:pPr>
            <a:r>
              <a:rPr lang="es-ES" sz="2000" dirty="0" err="1" smtClean="0"/>
              <a:t>Cefoxitina</a:t>
            </a:r>
            <a:r>
              <a:rPr lang="es-ES" sz="2000" dirty="0" smtClean="0"/>
              <a:t>                100                  0.8                                6                           EV</a:t>
            </a:r>
          </a:p>
          <a:p>
            <a:pPr>
              <a:buNone/>
            </a:pPr>
            <a:endParaRPr lang="es-ES" sz="2000" dirty="0"/>
          </a:p>
          <a:p>
            <a:pPr>
              <a:buNone/>
            </a:pPr>
            <a:r>
              <a:rPr lang="es-ES" sz="2000" dirty="0" smtClean="0"/>
              <a:t>FC y dosificación comparada de las </a:t>
            </a:r>
            <a:r>
              <a:rPr lang="es-ES" sz="2000" dirty="0" err="1" smtClean="0"/>
              <a:t>cefalosporinas</a:t>
            </a:r>
            <a:r>
              <a:rPr lang="es-ES" sz="2000" dirty="0" smtClean="0"/>
              <a:t> de 2ª G</a:t>
            </a:r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642910" y="2143116"/>
            <a:ext cx="8072494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dirty="0" smtClean="0"/>
              <a:t>Droga                     Dosis                 Vida ½                  Intervalo                    </a:t>
            </a:r>
            <a:r>
              <a:rPr lang="es-ES" dirty="0" err="1" smtClean="0"/>
              <a:t>Via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                        mg/kg/</a:t>
            </a:r>
            <a:r>
              <a:rPr lang="es-ES" dirty="0" err="1" smtClean="0"/>
              <a:t>dia</a:t>
            </a:r>
            <a:r>
              <a:rPr lang="es-ES" dirty="0" smtClean="0"/>
              <a:t>              h                               </a:t>
            </a:r>
            <a:r>
              <a:rPr lang="es-ES" dirty="0" err="1" smtClean="0"/>
              <a:t>h</a:t>
            </a:r>
            <a:r>
              <a:rPr lang="es-ES" dirty="0" smtClean="0"/>
              <a:t>   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Cefaclor</a:t>
            </a:r>
            <a:r>
              <a:rPr lang="es-ES" dirty="0" smtClean="0"/>
              <a:t>                 20-40                0.8                             8-12                       Oral</a:t>
            </a:r>
          </a:p>
          <a:p>
            <a:pPr>
              <a:buNone/>
            </a:pPr>
            <a:r>
              <a:rPr lang="es-ES" dirty="0" err="1" smtClean="0"/>
              <a:t>Cefuroxima</a:t>
            </a:r>
            <a:r>
              <a:rPr lang="es-ES" dirty="0" smtClean="0"/>
              <a:t>         100-250              1.3                                8                           EV</a:t>
            </a:r>
          </a:p>
          <a:p>
            <a:pPr>
              <a:buNone/>
            </a:pPr>
            <a:r>
              <a:rPr lang="es-ES" dirty="0" err="1" smtClean="0"/>
              <a:t>Acetil</a:t>
            </a:r>
            <a:r>
              <a:rPr lang="es-ES" dirty="0" smtClean="0"/>
              <a:t> </a:t>
            </a:r>
            <a:r>
              <a:rPr lang="es-ES" dirty="0" err="1" smtClean="0"/>
              <a:t>cefur</a:t>
            </a:r>
            <a:r>
              <a:rPr lang="es-ES" dirty="0" smtClean="0"/>
              <a:t>           20-40                1.3                                12                        Oral</a:t>
            </a:r>
          </a:p>
          <a:p>
            <a:pPr>
              <a:buNone/>
            </a:pPr>
            <a:r>
              <a:rPr lang="es-ES" dirty="0" err="1" smtClean="0"/>
              <a:t>Cefoxitina</a:t>
            </a:r>
            <a:r>
              <a:rPr lang="es-ES" dirty="0" smtClean="0"/>
              <a:t>                100                  0.8                                6                           EV</a:t>
            </a: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464315" y="3679033"/>
            <a:ext cx="30718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5400000">
            <a:off x="2107389" y="3679033"/>
            <a:ext cx="30718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5400000">
            <a:off x="3715538" y="3713958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5715008" y="3643314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642910" y="3357562"/>
            <a:ext cx="80724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/>
              <a:t>Actividad antimicrobiana : 2ª G</a:t>
            </a:r>
          </a:p>
          <a:p>
            <a:pPr>
              <a:buNone/>
            </a:pPr>
            <a:r>
              <a:rPr lang="es-ES" sz="2800" i="1" dirty="0" smtClean="0">
                <a:solidFill>
                  <a:srgbClr val="FFFF00"/>
                </a:solidFill>
              </a:rPr>
              <a:t>Todas tienen mayor actividad frente a bacilos G (-)</a:t>
            </a:r>
          </a:p>
          <a:p>
            <a:pPr>
              <a:buNone/>
            </a:pPr>
            <a:endParaRPr lang="es-ES" sz="28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00B050"/>
                </a:solidFill>
              </a:rPr>
              <a:t>        </a:t>
            </a:r>
            <a:r>
              <a:rPr lang="es-ES" sz="2800" dirty="0" err="1" smtClean="0">
                <a:solidFill>
                  <a:srgbClr val="00B050"/>
                </a:solidFill>
              </a:rPr>
              <a:t>Haemóphylus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err="1" smtClean="0">
                <a:solidFill>
                  <a:srgbClr val="00B050"/>
                </a:solidFill>
              </a:rPr>
              <a:t>influenzae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    </a:t>
            </a:r>
            <a:r>
              <a:rPr lang="es-ES" sz="2800" dirty="0" err="1" smtClean="0">
                <a:solidFill>
                  <a:srgbClr val="00B050"/>
                </a:solidFill>
              </a:rPr>
              <a:t>Moraxella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err="1" smtClean="0">
                <a:solidFill>
                  <a:srgbClr val="00B050"/>
                </a:solidFill>
              </a:rPr>
              <a:t>catarralis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    </a:t>
            </a:r>
            <a:r>
              <a:rPr lang="es-ES" sz="2800" dirty="0" err="1" smtClean="0">
                <a:solidFill>
                  <a:srgbClr val="00B050"/>
                </a:solidFill>
              </a:rPr>
              <a:t>Neisseria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err="1" smtClean="0">
                <a:solidFill>
                  <a:srgbClr val="00B050"/>
                </a:solidFill>
              </a:rPr>
              <a:t>meningitidis</a:t>
            </a:r>
            <a:r>
              <a:rPr lang="es-ES" sz="2800" dirty="0" smtClean="0">
                <a:solidFill>
                  <a:srgbClr val="00B050"/>
                </a:solidFill>
              </a:rPr>
              <a:t> y </a:t>
            </a:r>
            <a:r>
              <a:rPr lang="es-ES" sz="2800" dirty="0" err="1" smtClean="0">
                <a:solidFill>
                  <a:srgbClr val="00B050"/>
                </a:solidFill>
              </a:rPr>
              <a:t>catarralis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    algunas </a:t>
            </a:r>
            <a:r>
              <a:rPr lang="es-ES" sz="2800" dirty="0" err="1" smtClean="0">
                <a:solidFill>
                  <a:srgbClr val="00B050"/>
                </a:solidFill>
              </a:rPr>
              <a:t>enterobacterias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   </a:t>
            </a:r>
            <a:r>
              <a:rPr lang="es-ES" sz="2800" dirty="0" err="1" smtClean="0">
                <a:solidFill>
                  <a:srgbClr val="FFFF00"/>
                </a:solidFill>
              </a:rPr>
              <a:t>Cefoxitina</a:t>
            </a:r>
            <a:r>
              <a:rPr lang="es-ES" sz="2800" dirty="0" smtClean="0">
                <a:solidFill>
                  <a:srgbClr val="FFFF00"/>
                </a:solidFill>
              </a:rPr>
              <a:t> : anaerobios G(-): </a:t>
            </a:r>
            <a:r>
              <a:rPr lang="es-ES" sz="2800" dirty="0" err="1" smtClean="0">
                <a:solidFill>
                  <a:srgbClr val="FFFF00"/>
                </a:solidFill>
              </a:rPr>
              <a:t>Bacteroides</a:t>
            </a:r>
            <a:r>
              <a:rPr lang="es-ES" sz="2800" dirty="0" smtClean="0">
                <a:solidFill>
                  <a:srgbClr val="FFFF00"/>
                </a:solidFill>
              </a:rPr>
              <a:t>    	</a:t>
            </a:r>
            <a:r>
              <a:rPr lang="es-ES" sz="2800" dirty="0" err="1" smtClean="0">
                <a:solidFill>
                  <a:srgbClr val="FFFF00"/>
                </a:solidFill>
              </a:rPr>
              <a:t>frágilis</a:t>
            </a:r>
            <a:endParaRPr lang="es-ES" sz="28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b="1" i="1" dirty="0">
              <a:solidFill>
                <a:schemeClr val="accent2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786182" y="2643182"/>
            <a:ext cx="428628" cy="500066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Indicaciones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57158" y="2143116"/>
            <a:ext cx="8501122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sz="2400" dirty="0" err="1" smtClean="0"/>
              <a:t>Cefaclor</a:t>
            </a:r>
            <a:r>
              <a:rPr lang="es-ES" sz="2400" dirty="0" smtClean="0"/>
              <a:t>                        </a:t>
            </a:r>
            <a:r>
              <a:rPr lang="es-ES" sz="2400" dirty="0" err="1" smtClean="0"/>
              <a:t>Cefuroxima</a:t>
            </a:r>
            <a:r>
              <a:rPr lang="es-ES" sz="2400" dirty="0" smtClean="0"/>
              <a:t>                   </a:t>
            </a:r>
            <a:r>
              <a:rPr lang="es-ES" sz="2400" dirty="0" err="1" smtClean="0"/>
              <a:t>Cefoxitina</a:t>
            </a: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dirty="0" smtClean="0"/>
              <a:t>-</a:t>
            </a:r>
            <a:r>
              <a:rPr lang="es-ES" dirty="0" err="1" smtClean="0"/>
              <a:t>Inf</a:t>
            </a:r>
            <a:r>
              <a:rPr lang="es-ES" dirty="0" smtClean="0"/>
              <a:t> respiratorias          Meningitis S </a:t>
            </a:r>
            <a:r>
              <a:rPr lang="es-ES" dirty="0" err="1" smtClean="0"/>
              <a:t>aereus</a:t>
            </a:r>
            <a:r>
              <a:rPr lang="es-ES" dirty="0" smtClean="0"/>
              <a:t>                           </a:t>
            </a:r>
            <a:r>
              <a:rPr lang="es-ES" dirty="0" err="1" smtClean="0"/>
              <a:t>Sepsis</a:t>
            </a:r>
            <a:r>
              <a:rPr lang="es-ES" dirty="0" smtClean="0"/>
              <a:t> </a:t>
            </a:r>
            <a:r>
              <a:rPr lang="es-ES" dirty="0" err="1" smtClean="0"/>
              <a:t>intraabdominal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altas y bajas</a:t>
            </a:r>
          </a:p>
          <a:p>
            <a:pPr>
              <a:buNone/>
            </a:pPr>
            <a:r>
              <a:rPr lang="es-ES" dirty="0" smtClean="0"/>
              <a:t>-</a:t>
            </a:r>
            <a:r>
              <a:rPr lang="es-ES" dirty="0" err="1" smtClean="0"/>
              <a:t>Inf</a:t>
            </a:r>
            <a:r>
              <a:rPr lang="es-ES" dirty="0" smtClean="0"/>
              <a:t> piel y partes          Supuración </a:t>
            </a:r>
            <a:r>
              <a:rPr lang="es-ES" dirty="0" err="1" smtClean="0"/>
              <a:t>pleuro</a:t>
            </a:r>
            <a:r>
              <a:rPr lang="es-ES" dirty="0" smtClean="0"/>
              <a:t> pulmonar           </a:t>
            </a:r>
            <a:r>
              <a:rPr lang="es-ES" dirty="0" err="1" smtClean="0"/>
              <a:t>Inf</a:t>
            </a:r>
            <a:r>
              <a:rPr lang="es-ES" dirty="0" smtClean="0"/>
              <a:t> mixtas </a:t>
            </a:r>
            <a:r>
              <a:rPr lang="es-ES" dirty="0" err="1" smtClean="0"/>
              <a:t>poraerobios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blandas                                                                                     y anaerobios</a:t>
            </a:r>
          </a:p>
          <a:p>
            <a:pPr>
              <a:buNone/>
            </a:pPr>
            <a:r>
              <a:rPr lang="es-ES" dirty="0" smtClean="0"/>
              <a:t>-</a:t>
            </a:r>
            <a:r>
              <a:rPr lang="es-ES" dirty="0" err="1" smtClean="0"/>
              <a:t>Inf</a:t>
            </a:r>
            <a:r>
              <a:rPr lang="es-ES" dirty="0" smtClean="0"/>
              <a:t> urinaria                  Artritis                                                PAC abdominal o     </a:t>
            </a:r>
          </a:p>
          <a:p>
            <a:pPr>
              <a:buNone/>
            </a:pPr>
            <a:r>
              <a:rPr lang="es-ES" dirty="0" smtClean="0"/>
              <a:t>                                                                                                    </a:t>
            </a:r>
            <a:r>
              <a:rPr lang="es-ES" dirty="0" err="1" smtClean="0"/>
              <a:t>ginec</a:t>
            </a:r>
            <a:r>
              <a:rPr lang="es-ES" dirty="0" smtClean="0"/>
              <a:t>  </a:t>
            </a:r>
            <a:endParaRPr lang="es-ES" dirty="0"/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892943" y="3821909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16200000" flipH="1">
            <a:off x="4143372" y="3786190"/>
            <a:ext cx="335758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57158" y="3143248"/>
            <a:ext cx="85011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err="1" smtClean="0"/>
              <a:t>Cefalosporinas</a:t>
            </a:r>
            <a:r>
              <a:rPr lang="es-ES" dirty="0" smtClean="0"/>
              <a:t> de 3ª G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Actividad Antimicrobiana</a:t>
            </a:r>
          </a:p>
          <a:p>
            <a:pPr>
              <a:buNone/>
            </a:pP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rgbClr val="FFFF00"/>
                </a:solidFill>
              </a:rPr>
              <a:t>       </a:t>
            </a:r>
            <a:r>
              <a:rPr lang="es-ES" sz="2800" dirty="0" smtClean="0">
                <a:solidFill>
                  <a:srgbClr val="FFFF00"/>
                </a:solidFill>
              </a:rPr>
              <a:t>Todas gran actividad sobre bacilos G(-)</a:t>
            </a: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Escasa actividad sobre cocos G(+) : Estreptococo</a:t>
            </a: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Eficacia limitada frente a estafilococo </a:t>
            </a:r>
            <a:r>
              <a:rPr lang="es-ES" sz="2800" dirty="0" err="1" smtClean="0">
                <a:solidFill>
                  <a:srgbClr val="FFFF00"/>
                </a:solidFill>
              </a:rPr>
              <a:t>meticilino</a:t>
            </a:r>
            <a:r>
              <a:rPr lang="es-ES" sz="2800" dirty="0" smtClean="0">
                <a:solidFill>
                  <a:srgbClr val="FFFF00"/>
                </a:solidFill>
              </a:rPr>
              <a:t>   </a:t>
            </a: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sensible.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</a:t>
            </a:r>
            <a:endParaRPr lang="es-ES" sz="2400" dirty="0"/>
          </a:p>
        </p:txBody>
      </p:sp>
      <p:sp>
        <p:nvSpPr>
          <p:cNvPr id="4" name="3 Flecha abajo"/>
          <p:cNvSpPr/>
          <p:nvPr/>
        </p:nvSpPr>
        <p:spPr>
          <a:xfrm>
            <a:off x="4357686" y="2857496"/>
            <a:ext cx="357190" cy="571504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Qué hacer?</a:t>
            </a:r>
          </a:p>
          <a:p>
            <a:pPr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Nunca administrar AAS</a:t>
            </a:r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Esperar 48 hs y evaluar</a:t>
            </a:r>
          </a:p>
          <a:p>
            <a:pPr>
              <a:buFont typeface="Wingdings" pitchFamily="2" charset="2"/>
              <a:buChar char="Ø"/>
            </a:pPr>
            <a:r>
              <a:rPr lang="es-ES" dirty="0"/>
              <a:t> </a:t>
            </a:r>
            <a:r>
              <a:rPr lang="es-ES" dirty="0" smtClean="0"/>
              <a:t>   Tratamiento sintomático con Paracetamol o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Ibuprofeno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7072330" y="4857760"/>
            <a:ext cx="1214446" cy="1643074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/>
              <a:t>Cefalosporinas</a:t>
            </a:r>
            <a:r>
              <a:rPr lang="es-ES" sz="2800" dirty="0" smtClean="0"/>
              <a:t> de 3ª G</a:t>
            </a:r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Características generales :</a:t>
            </a:r>
          </a:p>
          <a:p>
            <a:pPr>
              <a:buNone/>
            </a:pP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Estables frente a Beta </a:t>
            </a:r>
            <a:r>
              <a:rPr lang="es-ES" sz="2800" b="1" dirty="0" err="1" smtClean="0">
                <a:solidFill>
                  <a:srgbClr val="00B050"/>
                </a:solidFill>
              </a:rPr>
              <a:t>Lactamasas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Activas frente a bacilos G(-) y   	    </a:t>
            </a: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Haemóphylus</a:t>
            </a:r>
            <a:r>
              <a:rPr lang="es-ES" sz="2800" b="1" dirty="0" smtClean="0">
                <a:solidFill>
                  <a:srgbClr val="00B050"/>
                </a:solidFill>
              </a:rPr>
              <a:t>  </a:t>
            </a:r>
            <a:r>
              <a:rPr lang="es-ES" sz="2800" b="1" dirty="0" err="1" smtClean="0">
                <a:solidFill>
                  <a:srgbClr val="00B050"/>
                </a:solidFill>
              </a:rPr>
              <a:t>influenzae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Buena difusión en LCR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2800" dirty="0" err="1" smtClean="0"/>
              <a:t>Cefalosporinas</a:t>
            </a:r>
            <a:r>
              <a:rPr lang="es-ES" sz="2800" dirty="0" smtClean="0"/>
              <a:t> de 3ª G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Características Individuales</a:t>
            </a:r>
          </a:p>
          <a:p>
            <a:pPr>
              <a:buNone/>
            </a:pPr>
            <a:endParaRPr lang="es-ES" sz="2800" dirty="0"/>
          </a:p>
          <a:p>
            <a:pPr>
              <a:buFont typeface="Wingdings" pitchFamily="2" charset="2"/>
              <a:buChar char="Ø"/>
            </a:pPr>
            <a:r>
              <a:rPr lang="es-ES" sz="2800" dirty="0" err="1" smtClean="0"/>
              <a:t>Cefotaxima</a:t>
            </a:r>
            <a:r>
              <a:rPr lang="es-ES" sz="2800" dirty="0" smtClean="0"/>
              <a:t>: </a:t>
            </a:r>
            <a:r>
              <a:rPr lang="es-ES" sz="2800" dirty="0" smtClean="0">
                <a:solidFill>
                  <a:srgbClr val="00B050"/>
                </a:solidFill>
              </a:rPr>
              <a:t> buena actividad frente a 				       </a:t>
            </a:r>
            <a:r>
              <a:rPr lang="es-ES" sz="2800" dirty="0" err="1" smtClean="0">
                <a:solidFill>
                  <a:srgbClr val="00B050"/>
                </a:solidFill>
              </a:rPr>
              <a:t>Staphylococcus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dirty="0" err="1" smtClean="0">
                <a:solidFill>
                  <a:srgbClr val="00B050"/>
                </a:solidFill>
              </a:rPr>
              <a:t>aereus</a:t>
            </a:r>
            <a:r>
              <a:rPr lang="es-ES" sz="2800" dirty="0" smtClean="0">
                <a:solidFill>
                  <a:srgbClr val="00B050"/>
                </a:solidFill>
              </a:rPr>
              <a:t> (CIM 2mg/ml)</a:t>
            </a:r>
          </a:p>
          <a:p>
            <a:pPr>
              <a:buNone/>
            </a:pPr>
            <a:endParaRPr lang="es-ES" sz="2800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err="1" smtClean="0"/>
              <a:t>Ceftazidima</a:t>
            </a:r>
            <a:r>
              <a:rPr lang="es-ES" sz="2800" dirty="0" smtClean="0"/>
              <a:t> :  </a:t>
            </a:r>
            <a:r>
              <a:rPr lang="es-ES" sz="2800" dirty="0" smtClean="0">
                <a:solidFill>
                  <a:srgbClr val="00B050"/>
                </a:solidFill>
              </a:rPr>
              <a:t>buena actividad frente a P </a:t>
            </a:r>
            <a:r>
              <a:rPr lang="es-ES" sz="2800" dirty="0" err="1" smtClean="0">
                <a:solidFill>
                  <a:srgbClr val="00B050"/>
                </a:solidFill>
              </a:rPr>
              <a:t>aerugin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                         </a:t>
            </a:r>
            <a:r>
              <a:rPr lang="es-ES" sz="2800" dirty="0" smtClean="0"/>
              <a:t>pierde actividad frente a </a:t>
            </a:r>
            <a:r>
              <a:rPr lang="es-ES" sz="2800" dirty="0" err="1" smtClean="0"/>
              <a:t>ana</a:t>
            </a:r>
            <a:r>
              <a:rPr lang="es-ES" sz="2800" dirty="0" smtClean="0"/>
              <a:t> </a:t>
            </a:r>
            <a:r>
              <a:rPr lang="es-ES" sz="2800" dirty="0" err="1" smtClean="0"/>
              <a:t>erobios</a:t>
            </a:r>
            <a:r>
              <a:rPr lang="es-ES" dirty="0" smtClean="0"/>
              <a:t> 		         </a:t>
            </a:r>
            <a:r>
              <a:rPr lang="es-ES" sz="2800" dirty="0" smtClean="0"/>
              <a:t>y estafilococos</a:t>
            </a:r>
          </a:p>
          <a:p>
            <a:pPr>
              <a:buNone/>
            </a:pPr>
            <a:endParaRPr lang="es-ES" sz="2800" dirty="0"/>
          </a:p>
        </p:txBody>
      </p:sp>
      <p:sp>
        <p:nvSpPr>
          <p:cNvPr id="4" name="3 Abrir llave"/>
          <p:cNvSpPr/>
          <p:nvPr/>
        </p:nvSpPr>
        <p:spPr>
          <a:xfrm>
            <a:off x="2786050" y="2786058"/>
            <a:ext cx="214314" cy="928694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Abrir llave"/>
          <p:cNvSpPr/>
          <p:nvPr/>
        </p:nvSpPr>
        <p:spPr>
          <a:xfrm>
            <a:off x="2857488" y="4143380"/>
            <a:ext cx="285752" cy="1785950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err="1" smtClean="0"/>
              <a:t>Ceftriaxona</a:t>
            </a:r>
            <a:r>
              <a:rPr lang="es-ES" sz="2800" dirty="0" smtClean="0"/>
              <a:t> : Vida ½ prolongada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útil por vía IM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Eliminación hepática y renal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Requiere ajuste de dosis en </a:t>
            </a:r>
            <a:r>
              <a:rPr lang="es-ES" sz="2800" dirty="0" err="1" smtClean="0"/>
              <a:t>IHe</a:t>
            </a:r>
            <a:r>
              <a:rPr lang="es-ES" sz="2800" dirty="0" smtClean="0"/>
              <a:t> IR</a:t>
            </a:r>
          </a:p>
          <a:p>
            <a:pPr>
              <a:buNone/>
            </a:pPr>
            <a:endParaRPr lang="es-ES" sz="2800" dirty="0"/>
          </a:p>
          <a:p>
            <a:pPr>
              <a:buFont typeface="Wingdings" pitchFamily="2" charset="2"/>
              <a:buChar char="Ø"/>
            </a:pPr>
            <a:r>
              <a:rPr lang="es-ES" sz="2800" dirty="0" err="1" smtClean="0"/>
              <a:t>Cefoperazona</a:t>
            </a:r>
            <a:r>
              <a:rPr lang="es-ES" sz="2800" dirty="0" smtClean="0"/>
              <a:t>:     activa frente al 50% de P 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    Eliminación biliar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    </a:t>
            </a:r>
            <a:r>
              <a:rPr lang="es-ES" sz="2800" dirty="0" smtClean="0">
                <a:solidFill>
                  <a:srgbClr val="92D050"/>
                </a:solidFill>
              </a:rPr>
              <a:t>Puede inducir </a:t>
            </a:r>
            <a:r>
              <a:rPr lang="es-ES" sz="2800" dirty="0" err="1" smtClean="0">
                <a:solidFill>
                  <a:srgbClr val="92D050"/>
                </a:solidFill>
              </a:rPr>
              <a:t>coagulopatía</a:t>
            </a:r>
            <a:endParaRPr lang="es-ES" dirty="0">
              <a:solidFill>
                <a:srgbClr val="92D050"/>
              </a:solidFill>
            </a:endParaRPr>
          </a:p>
        </p:txBody>
      </p:sp>
      <p:sp>
        <p:nvSpPr>
          <p:cNvPr id="4" name="3 Abrir llave"/>
          <p:cNvSpPr/>
          <p:nvPr/>
        </p:nvSpPr>
        <p:spPr>
          <a:xfrm>
            <a:off x="2928926" y="1643050"/>
            <a:ext cx="285752" cy="2214578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Abrir llave"/>
          <p:cNvSpPr/>
          <p:nvPr/>
        </p:nvSpPr>
        <p:spPr>
          <a:xfrm>
            <a:off x="3571868" y="4143380"/>
            <a:ext cx="214314" cy="1643074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709160"/>
          </a:xfrm>
        </p:spPr>
        <p:txBody>
          <a:bodyPr>
            <a:normAutofit/>
          </a:bodyPr>
          <a:lstStyle/>
          <a:p>
            <a:r>
              <a:rPr lang="es-ES" sz="2800" dirty="0" err="1" smtClean="0"/>
              <a:t>Cefalosporinas</a:t>
            </a:r>
            <a:r>
              <a:rPr lang="es-ES" sz="2800" dirty="0" smtClean="0"/>
              <a:t> de 3ª G : FC</a:t>
            </a:r>
          </a:p>
          <a:p>
            <a:pPr>
              <a:buNone/>
            </a:pPr>
            <a:endParaRPr lang="es-ES" sz="2800" dirty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 </a:t>
            </a:r>
            <a:r>
              <a:rPr lang="es-ES" sz="2400" dirty="0" smtClean="0"/>
              <a:t>Dosificación y FC de las </a:t>
            </a:r>
            <a:r>
              <a:rPr lang="es-ES" sz="2400" dirty="0" err="1" smtClean="0"/>
              <a:t>Cefalosporinas</a:t>
            </a:r>
            <a:r>
              <a:rPr lang="es-ES" sz="2400" dirty="0" smtClean="0"/>
              <a:t> de 3ª G</a:t>
            </a:r>
            <a:r>
              <a:rPr lang="es-ES" sz="2000" dirty="0" smtClean="0"/>
              <a:t>           </a:t>
            </a:r>
            <a:endParaRPr lang="es-ES" sz="2000" b="1" dirty="0" smtClean="0"/>
          </a:p>
          <a:p>
            <a:pPr>
              <a:buNone/>
            </a:pPr>
            <a:endParaRPr lang="es-ES" sz="2000" b="1" dirty="0" smtClean="0"/>
          </a:p>
          <a:p>
            <a:pPr>
              <a:buNone/>
            </a:pPr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357158" y="2285992"/>
            <a:ext cx="8786842" cy="2786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dirty="0" smtClean="0"/>
              <a:t>Droga                          Dosis               Vida ½          Intervalo        </a:t>
            </a:r>
            <a:r>
              <a:rPr lang="es-ES" dirty="0" err="1" smtClean="0"/>
              <a:t>Via</a:t>
            </a:r>
            <a:r>
              <a:rPr lang="es-ES" dirty="0" smtClean="0"/>
              <a:t>            </a:t>
            </a:r>
            <a:r>
              <a:rPr lang="es-ES" dirty="0" err="1" smtClean="0"/>
              <a:t>Eliminac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                                mg/kg/</a:t>
            </a:r>
            <a:r>
              <a:rPr lang="es-ES" dirty="0" err="1" smtClean="0"/>
              <a:t>dia</a:t>
            </a:r>
            <a:r>
              <a:rPr lang="es-ES" dirty="0" smtClean="0"/>
              <a:t>              h                       </a:t>
            </a:r>
            <a:r>
              <a:rPr lang="es-ES" dirty="0" err="1" smtClean="0"/>
              <a:t>h</a:t>
            </a:r>
            <a:r>
              <a:rPr lang="es-ES" dirty="0" smtClean="0"/>
              <a:t>       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 err="1" smtClean="0"/>
              <a:t>Cefotaxima</a:t>
            </a:r>
            <a:r>
              <a:rPr lang="es-ES" b="1" dirty="0" smtClean="0"/>
              <a:t>            </a:t>
            </a:r>
            <a:r>
              <a:rPr lang="es-ES" dirty="0" smtClean="0"/>
              <a:t>100- 150                   1                  6-8             EV-IM            Renal</a:t>
            </a:r>
            <a:endParaRPr lang="es-ES" b="1" dirty="0" smtClean="0"/>
          </a:p>
          <a:p>
            <a:pPr>
              <a:buNone/>
            </a:pPr>
            <a:r>
              <a:rPr lang="es-ES" b="1" dirty="0" err="1" smtClean="0"/>
              <a:t>Ceftriaxona</a:t>
            </a:r>
            <a:r>
              <a:rPr lang="es-ES" b="1" dirty="0" smtClean="0"/>
              <a:t>              </a:t>
            </a:r>
            <a:r>
              <a:rPr lang="es-ES" dirty="0" smtClean="0"/>
              <a:t>25-50                     8                12-24           EV-IM              R- B</a:t>
            </a:r>
            <a:endParaRPr lang="es-ES" b="1" dirty="0" smtClean="0"/>
          </a:p>
          <a:p>
            <a:pPr>
              <a:buNone/>
            </a:pPr>
            <a:r>
              <a:rPr lang="es-ES" b="1" dirty="0" err="1" smtClean="0"/>
              <a:t>Cefixima</a:t>
            </a:r>
            <a:r>
              <a:rPr lang="es-ES" b="1" dirty="0" smtClean="0"/>
              <a:t>                 </a:t>
            </a:r>
            <a:r>
              <a:rPr lang="es-ES" dirty="0" smtClean="0"/>
              <a:t>400 mg/</a:t>
            </a:r>
            <a:r>
              <a:rPr lang="es-ES" dirty="0" err="1" smtClean="0"/>
              <a:t>dia</a:t>
            </a:r>
            <a:r>
              <a:rPr lang="es-ES" dirty="0" smtClean="0"/>
              <a:t>           4                   24               Oral              R:50%</a:t>
            </a:r>
            <a:endParaRPr lang="es-ES" b="1" dirty="0" smtClean="0"/>
          </a:p>
          <a:p>
            <a:pPr>
              <a:buNone/>
            </a:pPr>
            <a:r>
              <a:rPr lang="es-ES" b="1" dirty="0" err="1" smtClean="0"/>
              <a:t>Ceftazidima</a:t>
            </a:r>
            <a:r>
              <a:rPr lang="es-ES" b="1" dirty="0" smtClean="0"/>
              <a:t>                </a:t>
            </a:r>
            <a:r>
              <a:rPr lang="es-ES" dirty="0" smtClean="0"/>
              <a:t>100                     2                 8-12            EV-IM           Renal</a:t>
            </a:r>
            <a:endParaRPr lang="es-ES" b="1" dirty="0" smtClean="0"/>
          </a:p>
          <a:p>
            <a:pPr>
              <a:buNone/>
            </a:pPr>
            <a:r>
              <a:rPr lang="es-ES" b="1" dirty="0" err="1" smtClean="0"/>
              <a:t>Cefoperazona</a:t>
            </a:r>
            <a:r>
              <a:rPr lang="es-ES" b="1" dirty="0" smtClean="0"/>
              <a:t>        </a:t>
            </a:r>
            <a:r>
              <a:rPr lang="es-ES" dirty="0" smtClean="0"/>
              <a:t>100-150                   2                 8-12             EV-IM           H :70%</a:t>
            </a:r>
          </a:p>
          <a:p>
            <a:pPr>
              <a:buNone/>
            </a:pPr>
            <a:r>
              <a:rPr lang="es-ES" dirty="0" smtClean="0"/>
              <a:t>                                                                                                                                R: 25%</a:t>
            </a: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607191" y="3679033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5400000">
            <a:off x="2321703" y="3679033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3536943" y="3679033"/>
            <a:ext cx="278528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4893471" y="3679033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5965041" y="3679033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357158" y="3143248"/>
            <a:ext cx="87868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err="1" smtClean="0"/>
              <a:t>Cefalosporinas</a:t>
            </a:r>
            <a:r>
              <a:rPr lang="es-ES" dirty="0" smtClean="0"/>
              <a:t> de 3ª G : Indicaciones </a:t>
            </a:r>
          </a:p>
          <a:p>
            <a:pPr>
              <a:buFont typeface="Wingdings" pitchFamily="2" charset="2"/>
              <a:buChar char="Ø"/>
            </a:pPr>
            <a:r>
              <a:rPr lang="es-ES" sz="2400" b="1" dirty="0" smtClean="0">
                <a:solidFill>
                  <a:srgbClr val="00B050"/>
                </a:solidFill>
              </a:rPr>
              <a:t>Sin actividad frente a </a:t>
            </a:r>
            <a:r>
              <a:rPr lang="es-ES" sz="2400" b="1" dirty="0" err="1" smtClean="0">
                <a:solidFill>
                  <a:srgbClr val="00B050"/>
                </a:solidFill>
              </a:rPr>
              <a:t>Pseudomona</a:t>
            </a:r>
            <a:r>
              <a:rPr lang="es-ES" sz="24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sz="2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</a:t>
            </a:r>
            <a:r>
              <a:rPr lang="es-ES" sz="2400" b="1" dirty="0" smtClean="0"/>
              <a:t>-</a:t>
            </a:r>
            <a:r>
              <a:rPr lang="es-ES" sz="2400" dirty="0" err="1" smtClean="0"/>
              <a:t>Sepsis</a:t>
            </a:r>
            <a:r>
              <a:rPr lang="es-ES" sz="2400" dirty="0" smtClean="0"/>
              <a:t> </a:t>
            </a:r>
            <a:r>
              <a:rPr lang="es-ES" sz="2400" dirty="0" err="1" smtClean="0"/>
              <a:t>intrahospitalaria</a:t>
            </a:r>
            <a:r>
              <a:rPr lang="es-ES" sz="2400" dirty="0" smtClean="0"/>
              <a:t> y </a:t>
            </a:r>
            <a:r>
              <a:rPr lang="es-ES" sz="2400" dirty="0" err="1" smtClean="0"/>
              <a:t>extrahospitalaria</a:t>
            </a:r>
            <a:endParaRPr lang="es-ES" sz="2400" dirty="0" smtClean="0"/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- </a:t>
            </a:r>
            <a:r>
              <a:rPr lang="es-ES" sz="2400" b="1" dirty="0" smtClean="0"/>
              <a:t>Meningitis primaria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- Manejo ambulatorio de infecciones severas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- </a:t>
            </a:r>
            <a:r>
              <a:rPr lang="es-ES" sz="2400" b="1" dirty="0" err="1" smtClean="0"/>
              <a:t>Inf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intrahospitalarias</a:t>
            </a:r>
            <a:r>
              <a:rPr lang="es-ES" sz="2400" b="1" dirty="0" smtClean="0"/>
              <a:t> : </a:t>
            </a:r>
            <a:r>
              <a:rPr lang="es-ES" sz="2400" b="1" dirty="0" smtClean="0">
                <a:solidFill>
                  <a:srgbClr val="00B050"/>
                </a:solidFill>
              </a:rPr>
              <a:t> Urinarias- Neumonías</a:t>
            </a:r>
            <a:endParaRPr lang="es-ES" sz="2400" b="1" dirty="0">
              <a:solidFill>
                <a:srgbClr val="00B050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428992" y="2643182"/>
            <a:ext cx="571504" cy="857256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Indicaciones: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Con actividad frente a </a:t>
            </a:r>
            <a:r>
              <a:rPr lang="es-ES" sz="2800" b="1" dirty="0" err="1" smtClean="0">
                <a:solidFill>
                  <a:srgbClr val="00B050"/>
                </a:solidFill>
              </a:rPr>
              <a:t>Pseudomona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- Tratamiento empírico del paciente </a:t>
            </a:r>
            <a:r>
              <a:rPr lang="es-ES" sz="2400" b="1" dirty="0" err="1" smtClean="0">
                <a:solidFill>
                  <a:srgbClr val="00B050"/>
                </a:solidFill>
              </a:rPr>
              <a:t>neutropénico</a:t>
            </a:r>
            <a:r>
              <a:rPr lang="es-ES" sz="2400" b="1" dirty="0" smtClean="0">
                <a:solidFill>
                  <a:srgbClr val="00B050"/>
                </a:solidFill>
              </a:rPr>
              <a:t> y      febril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Sepsis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intrahospitalarias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 smtClean="0"/>
              <a:t>   -  Infecciones </a:t>
            </a:r>
            <a:r>
              <a:rPr lang="es-ES" sz="2400" b="1" dirty="0" err="1" smtClean="0"/>
              <a:t>intrahospitalarias</a:t>
            </a:r>
            <a:r>
              <a:rPr lang="es-ES" sz="2400" b="1" dirty="0" smtClean="0"/>
              <a:t> : neumonías</a:t>
            </a:r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- Meningitis </a:t>
            </a:r>
            <a:r>
              <a:rPr lang="es-ES" sz="2400" b="1" dirty="0" err="1" smtClean="0"/>
              <a:t>posquirúrgica</a:t>
            </a:r>
            <a:endParaRPr lang="es-ES" sz="2400" b="1" dirty="0" smtClean="0"/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- Neumonía en pacientes </a:t>
            </a:r>
            <a:r>
              <a:rPr lang="es-ES" sz="2400" b="1" dirty="0" err="1" smtClean="0"/>
              <a:t>fibroquísticos</a:t>
            </a:r>
            <a:endParaRPr lang="es-ES" sz="2400" dirty="0"/>
          </a:p>
        </p:txBody>
      </p:sp>
      <p:sp>
        <p:nvSpPr>
          <p:cNvPr id="4" name="3 Flecha abajo"/>
          <p:cNvSpPr/>
          <p:nvPr/>
        </p:nvSpPr>
        <p:spPr>
          <a:xfrm>
            <a:off x="3286116" y="2714620"/>
            <a:ext cx="571504" cy="857256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Cefalosporinas</a:t>
            </a:r>
            <a:r>
              <a:rPr lang="es-ES" dirty="0" smtClean="0"/>
              <a:t> de 4ª G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</a:t>
            </a:r>
            <a:r>
              <a:rPr lang="es-ES" sz="2400" dirty="0" smtClean="0">
                <a:solidFill>
                  <a:srgbClr val="FFFF00"/>
                </a:solidFill>
              </a:rPr>
              <a:t>CEFEPIME : única disponible en Argentina</a:t>
            </a:r>
          </a:p>
          <a:p>
            <a:pPr>
              <a:buNone/>
            </a:pP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Otros </a:t>
            </a:r>
            <a:r>
              <a:rPr lang="es-ES" sz="2400" dirty="0" err="1" smtClean="0">
                <a:solidFill>
                  <a:srgbClr val="FFFF00"/>
                </a:solidFill>
              </a:rPr>
              <a:t>comp</a:t>
            </a:r>
            <a:r>
              <a:rPr lang="es-ES" sz="2400" dirty="0" smtClean="0">
                <a:solidFill>
                  <a:srgbClr val="FFFF00"/>
                </a:solidFill>
              </a:rPr>
              <a:t> en Investigación: </a:t>
            </a: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                                                       </a:t>
            </a:r>
            <a:r>
              <a:rPr lang="es-ES" sz="2400" dirty="0" err="1" smtClean="0">
                <a:solidFill>
                  <a:srgbClr val="FFFF00"/>
                </a:solidFill>
              </a:rPr>
              <a:t>Cefclidina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                                                       </a:t>
            </a:r>
            <a:r>
              <a:rPr lang="es-ES" sz="2400" dirty="0" err="1" smtClean="0">
                <a:solidFill>
                  <a:srgbClr val="FFFF00"/>
                </a:solidFill>
              </a:rPr>
              <a:t>Cefozoprán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                                                       </a:t>
            </a:r>
            <a:r>
              <a:rPr lang="es-ES" sz="2400" dirty="0" err="1" smtClean="0">
                <a:solidFill>
                  <a:srgbClr val="FFFF00"/>
                </a:solidFill>
              </a:rPr>
              <a:t>Cefluprenán</a:t>
            </a:r>
            <a:endParaRPr lang="es-ES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smtClean="0">
                <a:solidFill>
                  <a:srgbClr val="FFFF00"/>
                </a:solidFill>
              </a:rPr>
              <a:t>                                                           </a:t>
            </a:r>
            <a:r>
              <a:rPr lang="es-ES" sz="2400" dirty="0" err="1" smtClean="0">
                <a:solidFill>
                  <a:srgbClr val="FFFF00"/>
                </a:solidFill>
              </a:rPr>
              <a:t>Cefoselis</a:t>
            </a:r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    Rápida penetración en la membrana de G(-)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    Estabilidad relativa frente a Beta </a:t>
            </a:r>
            <a:r>
              <a:rPr lang="es-ES" sz="2400" dirty="0" err="1" smtClean="0"/>
              <a:t>lactamasas</a:t>
            </a:r>
            <a:endParaRPr lang="es-ES" sz="2400" dirty="0" smtClean="0"/>
          </a:p>
          <a:p>
            <a:pPr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    Alta afinidad con PBP de G(+)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   </a:t>
            </a:r>
            <a:r>
              <a:rPr lang="es-ES" sz="2400" dirty="0" err="1" smtClean="0">
                <a:solidFill>
                  <a:srgbClr val="00B0F0"/>
                </a:solidFill>
              </a:rPr>
              <a:t>exelente</a:t>
            </a:r>
            <a:r>
              <a:rPr lang="es-ES" sz="2400" dirty="0" smtClean="0">
                <a:solidFill>
                  <a:srgbClr val="00B0F0"/>
                </a:solidFill>
              </a:rPr>
              <a:t> perspectiva futura!!!</a:t>
            </a:r>
            <a:endParaRPr lang="es-ES" sz="2400" dirty="0"/>
          </a:p>
        </p:txBody>
      </p:sp>
      <p:sp>
        <p:nvSpPr>
          <p:cNvPr id="4" name="3 Flecha curvada hacia abajo"/>
          <p:cNvSpPr/>
          <p:nvPr/>
        </p:nvSpPr>
        <p:spPr>
          <a:xfrm rot="2015160">
            <a:off x="1000100" y="1357298"/>
            <a:ext cx="1428760" cy="857256"/>
          </a:xfrm>
          <a:prstGeom prst="curved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3929058" y="3786190"/>
            <a:ext cx="484632" cy="97840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Cefalosporinas</a:t>
            </a:r>
            <a:r>
              <a:rPr lang="es-ES" dirty="0" smtClean="0"/>
              <a:t> de 4ª G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Actividad Antimicrobiana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</a:t>
            </a:r>
            <a:r>
              <a:rPr lang="es-ES" sz="2400" dirty="0" err="1" smtClean="0"/>
              <a:t>Exelente</a:t>
            </a:r>
            <a:r>
              <a:rPr lang="es-ES" sz="2400" dirty="0" smtClean="0"/>
              <a:t> actividad bactericida frente a :</a:t>
            </a:r>
          </a:p>
          <a:p>
            <a:pPr>
              <a:buNone/>
            </a:pPr>
            <a:endParaRPr lang="es-ES" sz="2400" dirty="0"/>
          </a:p>
          <a:p>
            <a:pPr algn="ctr">
              <a:buNone/>
            </a:pPr>
            <a:r>
              <a:rPr lang="es-ES" sz="2400" dirty="0" smtClean="0"/>
              <a:t>            </a:t>
            </a:r>
            <a:r>
              <a:rPr lang="es-ES" sz="2400" b="1" dirty="0" err="1" smtClean="0">
                <a:solidFill>
                  <a:srgbClr val="00B050"/>
                </a:solidFill>
              </a:rPr>
              <a:t>Enterobacterias</a:t>
            </a:r>
            <a:endParaRPr lang="es-ES" sz="2400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   G(+)</a:t>
            </a:r>
          </a:p>
          <a:p>
            <a:pPr>
              <a:buNone/>
            </a:pPr>
            <a:endParaRPr lang="es-ES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50"/>
                </a:solidFill>
              </a:rPr>
              <a:t>    			 </a:t>
            </a:r>
            <a:r>
              <a:rPr lang="es-ES" sz="2400" b="1" dirty="0" smtClean="0"/>
              <a:t>Sin actividad frente a </a:t>
            </a:r>
            <a:r>
              <a:rPr lang="es-ES" sz="2400" b="1" dirty="0" err="1" smtClean="0"/>
              <a:t>Staphylococcus</a:t>
            </a:r>
            <a:r>
              <a:rPr lang="es-ES" sz="2400" b="1" dirty="0" smtClean="0"/>
              <a:t> 			</a:t>
            </a:r>
            <a:r>
              <a:rPr lang="es-ES" sz="2400" b="1" dirty="0" err="1" smtClean="0"/>
              <a:t>aereus</a:t>
            </a:r>
            <a:r>
              <a:rPr lang="es-ES" sz="2400" b="1" dirty="0" smtClean="0"/>
              <a:t>!</a:t>
            </a:r>
            <a:endParaRPr lang="es-ES" sz="2400" dirty="0"/>
          </a:p>
        </p:txBody>
      </p:sp>
      <p:sp>
        <p:nvSpPr>
          <p:cNvPr id="4" name="3 Flecha abajo"/>
          <p:cNvSpPr/>
          <p:nvPr/>
        </p:nvSpPr>
        <p:spPr>
          <a:xfrm>
            <a:off x="4429124" y="3000372"/>
            <a:ext cx="285752" cy="500066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Eficacia clínica y bacteriológica de CEFEPIME en </a:t>
            </a:r>
            <a:r>
              <a:rPr lang="es-ES" sz="2400" dirty="0" err="1" smtClean="0"/>
              <a:t>Inf</a:t>
            </a:r>
            <a:r>
              <a:rPr lang="es-ES" sz="2400" dirty="0" smtClean="0"/>
              <a:t> </a:t>
            </a:r>
            <a:r>
              <a:rPr lang="es-ES" sz="2400" dirty="0" err="1" smtClean="0"/>
              <a:t>Resp</a:t>
            </a:r>
            <a:r>
              <a:rPr lang="es-ES" sz="2400" dirty="0" smtClean="0"/>
              <a:t> bajas</a:t>
            </a:r>
          </a:p>
          <a:p>
            <a:pPr>
              <a:buNone/>
            </a:pP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357158" y="2500306"/>
            <a:ext cx="8786842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dirty="0" smtClean="0"/>
              <a:t>Autor              Tipo de estudio    Nª pacientes        Cura clínica       Cura </a:t>
            </a:r>
            <a:r>
              <a:rPr lang="es-ES" dirty="0" err="1" smtClean="0"/>
              <a:t>bacteriol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err="1" smtClean="0"/>
              <a:t>Giamarellou</a:t>
            </a:r>
            <a:r>
              <a:rPr lang="es-ES" dirty="0" smtClean="0"/>
              <a:t>   no comparativo             70                       93%                    97%</a:t>
            </a:r>
          </a:p>
          <a:p>
            <a:pPr>
              <a:buNone/>
            </a:pPr>
            <a:r>
              <a:rPr lang="es-ES" dirty="0" smtClean="0"/>
              <a:t>1993</a:t>
            </a:r>
          </a:p>
          <a:p>
            <a:pPr>
              <a:buNone/>
            </a:pPr>
            <a:r>
              <a:rPr lang="es-ES" dirty="0" err="1" smtClean="0"/>
              <a:t>Gouin</a:t>
            </a:r>
            <a:r>
              <a:rPr lang="es-ES" dirty="0" smtClean="0"/>
              <a:t> 1993    CEF- </a:t>
            </a:r>
            <a:r>
              <a:rPr lang="es-ES" dirty="0" err="1" smtClean="0"/>
              <a:t>Amika</a:t>
            </a:r>
            <a:r>
              <a:rPr lang="es-ES" dirty="0" smtClean="0"/>
              <a:t>                     79                       86%                    91%</a:t>
            </a:r>
          </a:p>
          <a:p>
            <a:pPr>
              <a:buNone/>
            </a:pPr>
            <a:r>
              <a:rPr lang="es-ES" dirty="0" smtClean="0"/>
              <a:t>                          </a:t>
            </a:r>
          </a:p>
          <a:p>
            <a:pPr>
              <a:buNone/>
            </a:pPr>
            <a:r>
              <a:rPr lang="es-ES" dirty="0" err="1" smtClean="0"/>
              <a:t>Barkow</a:t>
            </a:r>
            <a:r>
              <a:rPr lang="es-ES" dirty="0" smtClean="0"/>
              <a:t>            CEF- CEFOTAX                55                  73 vs 56%         89 vs 73%</a:t>
            </a:r>
          </a:p>
          <a:p>
            <a:pPr>
              <a:buNone/>
            </a:pPr>
            <a:r>
              <a:rPr lang="es-ES" dirty="0" smtClean="0"/>
              <a:t>1993</a:t>
            </a:r>
          </a:p>
          <a:p>
            <a:pPr>
              <a:buNone/>
            </a:pPr>
            <a:r>
              <a:rPr lang="es-ES" dirty="0" err="1" smtClean="0"/>
              <a:t>Leophonte</a:t>
            </a:r>
            <a:r>
              <a:rPr lang="es-ES" dirty="0" smtClean="0"/>
              <a:t>      CEF- CEFTAZI                131                  87 vs 86%        95 vs 95%</a:t>
            </a:r>
          </a:p>
          <a:p>
            <a:pPr>
              <a:buNone/>
            </a:pPr>
            <a:r>
              <a:rPr lang="es-ES" dirty="0" smtClean="0"/>
              <a:t>1993</a:t>
            </a:r>
          </a:p>
          <a:p>
            <a:pPr marL="457200" indent="-457200">
              <a:buAutoNum type="arabicPlain" startAt="1993"/>
            </a:pPr>
            <a:endParaRPr lang="es-ES" dirty="0" smtClean="0"/>
          </a:p>
          <a:p>
            <a:pPr marL="457200" indent="-457200">
              <a:buNone/>
            </a:pPr>
            <a:r>
              <a:rPr lang="es-ES" dirty="0" smtClean="0"/>
              <a:t> </a:t>
            </a: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107125" y="4179099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5400000">
            <a:off x="1893075" y="4179099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5400000">
            <a:off x="3536149" y="4179099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5214942" y="4214818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357158" y="2928934"/>
            <a:ext cx="87868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Niño: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1 </a:t>
            </a:r>
            <a:r>
              <a:rPr lang="es-ES" dirty="0" smtClean="0">
                <a:solidFill>
                  <a:srgbClr val="92D050"/>
                </a:solidFill>
              </a:rPr>
              <a:t>- Fiebre sin foco en el primer mes de vida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( laboratorio completo, punción lumbar),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y de acuerdo a resultados, </a:t>
            </a:r>
            <a:r>
              <a:rPr lang="es-ES" dirty="0" err="1" smtClean="0"/>
              <a:t>pancultivos</a:t>
            </a:r>
            <a:r>
              <a:rPr lang="es-ES" dirty="0" smtClean="0"/>
              <a:t> y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tratamientos correspondientes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dirty="0" smtClean="0"/>
              <a:t>      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Mecanismos de Resistencia Bacteriana de los BL</a:t>
            </a:r>
          </a:p>
          <a:p>
            <a:pPr>
              <a:buFont typeface="Wingdings" pitchFamily="2" charset="2"/>
              <a:buChar char="v"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BETA LACTAMASAS :</a:t>
            </a: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/>
              <a:t>clasificación</a:t>
            </a:r>
          </a:p>
          <a:p>
            <a:pPr>
              <a:buFont typeface="Wingdings" pitchFamily="2" charset="2"/>
              <a:buChar char="v"/>
            </a:pPr>
            <a:endParaRPr lang="es-ES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1- por especificidad de sustrato  </a:t>
            </a:r>
            <a:r>
              <a:rPr lang="es-ES" sz="2800" b="1" dirty="0" err="1" smtClean="0"/>
              <a:t>penicilinasa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                   </a:t>
            </a:r>
            <a:r>
              <a:rPr lang="es-ES" sz="2800" b="1" dirty="0" err="1" smtClean="0"/>
              <a:t>cefalosporinasa</a:t>
            </a:r>
            <a:endParaRPr lang="es-ES" sz="2800" b="1" dirty="0" smtClean="0"/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2- por clase molecular </a:t>
            </a:r>
            <a:r>
              <a:rPr lang="es-ES" sz="2800" b="1" dirty="0" smtClean="0"/>
              <a:t>A- </a:t>
            </a:r>
            <a:r>
              <a:rPr lang="es-ES" sz="2800" b="1" dirty="0" err="1" smtClean="0"/>
              <a:t>penicilinasas</a:t>
            </a:r>
            <a:r>
              <a:rPr lang="es-ES" sz="2800" b="1" dirty="0" smtClean="0"/>
              <a:t> tipo TEM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</a:t>
            </a:r>
            <a:r>
              <a:rPr lang="es-ES" sz="2800" b="1" dirty="0" smtClean="0"/>
              <a:t>B- </a:t>
            </a:r>
            <a:r>
              <a:rPr lang="es-ES" sz="2800" b="1" dirty="0" err="1" smtClean="0"/>
              <a:t>metaloenzimas</a:t>
            </a:r>
            <a:r>
              <a:rPr lang="es-ES" sz="2800" b="1" dirty="0" smtClean="0"/>
              <a:t> : poco </a:t>
            </a:r>
            <a:r>
              <a:rPr lang="es-ES" sz="2800" b="1" dirty="0" err="1" smtClean="0"/>
              <a:t>ftes</a:t>
            </a:r>
            <a:r>
              <a:rPr lang="es-ES" sz="2800" b="1" dirty="0" smtClean="0"/>
              <a:t>.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</a:t>
            </a:r>
            <a:r>
              <a:rPr lang="es-ES" sz="2800" b="1" dirty="0" smtClean="0"/>
              <a:t>C- </a:t>
            </a:r>
            <a:r>
              <a:rPr lang="es-ES" sz="2800" b="1" dirty="0" err="1" smtClean="0"/>
              <a:t>cefalosporinasas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cromosó</a:t>
            </a:r>
            <a:r>
              <a:rPr lang="es-ES" sz="2800" b="1" dirty="0" smtClean="0"/>
              <a:t>-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     </a:t>
            </a:r>
            <a:r>
              <a:rPr lang="es-ES" sz="2800" b="1" dirty="0" smtClean="0"/>
              <a:t>micas de </a:t>
            </a:r>
            <a:r>
              <a:rPr lang="es-ES" sz="2800" b="1" dirty="0" err="1" smtClean="0"/>
              <a:t>enterobacterias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</a:t>
            </a:r>
            <a:r>
              <a:rPr lang="es-ES" sz="2800" b="1" dirty="0" smtClean="0"/>
              <a:t>D- enzimas capaces de hidrolizar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cefalosporinas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85786" y="2428868"/>
            <a:ext cx="7929618" cy="6429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ES" b="1" i="1" dirty="0" smtClean="0">
                <a:solidFill>
                  <a:srgbClr val="00B050"/>
                </a:solidFill>
              </a:rPr>
              <a:t>	</a:t>
            </a:r>
            <a:r>
              <a:rPr lang="es-ES" sz="2000" b="1" i="1" dirty="0" smtClean="0">
                <a:solidFill>
                  <a:srgbClr val="FFFF00"/>
                </a:solidFill>
              </a:rPr>
              <a:t>enzimas que reaccionan o se unen en forma covalente al BL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>
                <a:solidFill>
                  <a:srgbClr val="00B050"/>
                </a:solidFill>
              </a:rPr>
              <a:t>       3- por localización genética</a:t>
            </a:r>
          </a:p>
          <a:p>
            <a:pPr>
              <a:buNone/>
            </a:pPr>
            <a:r>
              <a:rPr lang="es-ES" sz="2800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400" dirty="0" smtClean="0"/>
              <a:t>plásmido                                 cromosoma</a:t>
            </a:r>
          </a:p>
          <a:p>
            <a:pPr>
              <a:buNone/>
            </a:pPr>
            <a:endParaRPr lang="es-ES" sz="24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dirty="0" smtClean="0">
                <a:solidFill>
                  <a:srgbClr val="00B050"/>
                </a:solidFill>
              </a:rPr>
              <a:t>        4-  </a:t>
            </a:r>
            <a:r>
              <a:rPr lang="es-ES" sz="2800" dirty="0" smtClean="0">
                <a:solidFill>
                  <a:srgbClr val="00B050"/>
                </a:solidFill>
              </a:rPr>
              <a:t>por susceptibilidad a Inhibidores</a:t>
            </a:r>
          </a:p>
          <a:p>
            <a:pPr>
              <a:buNone/>
            </a:pPr>
            <a:r>
              <a:rPr lang="es-ES" sz="2800" dirty="0">
                <a:solidFill>
                  <a:srgbClr val="00B050"/>
                </a:solidFill>
              </a:rPr>
              <a:t> </a:t>
            </a:r>
            <a:r>
              <a:rPr lang="es-ES" sz="2800" dirty="0" smtClean="0">
                <a:solidFill>
                  <a:srgbClr val="00B050"/>
                </a:solidFill>
              </a:rPr>
              <a:t>         </a:t>
            </a: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                  </a:t>
            </a:r>
            <a:r>
              <a:rPr lang="es-ES" dirty="0" smtClean="0">
                <a:solidFill>
                  <a:srgbClr val="FFFF00"/>
                </a:solidFill>
              </a:rPr>
              <a:t>á</a:t>
            </a:r>
            <a:r>
              <a:rPr lang="es-ES" sz="2800" dirty="0" smtClean="0">
                <a:solidFill>
                  <a:srgbClr val="FFFF00"/>
                </a:solidFill>
              </a:rPr>
              <a:t>cido </a:t>
            </a:r>
            <a:r>
              <a:rPr lang="es-ES" sz="2800" dirty="0" err="1" smtClean="0">
                <a:solidFill>
                  <a:srgbClr val="FFFF00"/>
                </a:solidFill>
              </a:rPr>
              <a:t>clavulánico</a:t>
            </a:r>
            <a:endParaRPr lang="es-ES" sz="28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     </a:t>
            </a:r>
            <a:endParaRPr lang="es-ES" sz="2800" dirty="0">
              <a:solidFill>
                <a:srgbClr val="FFFF00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357686" y="2071678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rot="10800000" flipV="1">
            <a:off x="1857356" y="2071678"/>
            <a:ext cx="728674" cy="6286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10 Flecha abajo"/>
          <p:cNvSpPr/>
          <p:nvPr/>
        </p:nvSpPr>
        <p:spPr>
          <a:xfrm>
            <a:off x="3714744" y="4071942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s-ES" sz="2800" b="1" dirty="0" smtClean="0">
                <a:solidFill>
                  <a:srgbClr val="00B050"/>
                </a:solidFill>
              </a:rPr>
              <a:t>Bloqueo de Transporte</a:t>
            </a:r>
            <a:endParaRPr lang="es-ES" sz="2800" b="1" dirty="0" smtClean="0"/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            </a:t>
            </a:r>
            <a:r>
              <a:rPr lang="es-ES" sz="2800" b="1" dirty="0" smtClean="0"/>
              <a:t>el BL para actuar debe llegar a la cara      	         </a:t>
            </a:r>
            <a:r>
              <a:rPr lang="es-ES" sz="2800" b="1" dirty="0" err="1" smtClean="0"/>
              <a:t>ext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de la membrana citoplasmática y      	          unirse con su PBP</a:t>
            </a: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        </a:t>
            </a:r>
            <a:r>
              <a:rPr lang="es-ES" sz="2800" b="1" dirty="0" smtClean="0"/>
              <a:t>G(+)                                                 G(-)</a:t>
            </a:r>
            <a:r>
              <a:rPr lang="es-ES" sz="2800" b="1" dirty="0" smtClean="0">
                <a:solidFill>
                  <a:srgbClr val="00B050"/>
                </a:solidFill>
              </a:rPr>
              <a:t>        </a:t>
            </a:r>
            <a:r>
              <a:rPr lang="es-ES" sz="2800" dirty="0" smtClean="0">
                <a:solidFill>
                  <a:srgbClr val="00B050"/>
                </a:solidFill>
              </a:rPr>
              <a:t>fácilmente                                  difusión </a:t>
            </a:r>
            <a:r>
              <a:rPr lang="es-ES" sz="2800" dirty="0" err="1" smtClean="0">
                <a:solidFill>
                  <a:srgbClr val="00B050"/>
                </a:solidFill>
              </a:rPr>
              <a:t>porinas</a:t>
            </a:r>
            <a:endParaRPr lang="es-E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        </a:t>
            </a:r>
          </a:p>
          <a:p>
            <a:pPr>
              <a:buNone/>
            </a:pPr>
            <a:r>
              <a:rPr lang="es-ES" b="1" dirty="0" smtClean="0">
                <a:solidFill>
                  <a:srgbClr val="00B050"/>
                </a:solidFill>
              </a:rPr>
              <a:t>                                               </a:t>
            </a:r>
            <a:r>
              <a:rPr lang="es-ES" sz="2800" b="1" dirty="0" smtClean="0">
                <a:solidFill>
                  <a:srgbClr val="00B050"/>
                </a:solidFill>
              </a:rPr>
              <a:t>   </a:t>
            </a:r>
            <a:r>
              <a:rPr lang="es-ES" sz="2800" b="1" dirty="0" smtClean="0">
                <a:solidFill>
                  <a:srgbClr val="FFFF00"/>
                </a:solidFill>
              </a:rPr>
              <a:t>pérdida de las </a:t>
            </a:r>
            <a:r>
              <a:rPr lang="es-ES" sz="2800" b="1" dirty="0" err="1" smtClean="0">
                <a:solidFill>
                  <a:srgbClr val="FFFF00"/>
                </a:solidFill>
              </a:rPr>
              <a:t>porinas</a:t>
            </a:r>
            <a:r>
              <a:rPr lang="es-ES" sz="2800" b="1" dirty="0" smtClean="0">
                <a:solidFill>
                  <a:srgbClr val="FFFF00"/>
                </a:solidFill>
              </a:rPr>
              <a:t>!!</a:t>
            </a:r>
            <a:endParaRPr lang="es-ES" sz="2800" b="1" dirty="0">
              <a:solidFill>
                <a:srgbClr val="FFFF00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5786446" y="4357694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10800000" flipV="1">
            <a:off x="2714612" y="4429132"/>
            <a:ext cx="92869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9 Flecha abajo"/>
          <p:cNvSpPr/>
          <p:nvPr/>
        </p:nvSpPr>
        <p:spPr>
          <a:xfrm>
            <a:off x="6286512" y="5143512"/>
            <a:ext cx="428628" cy="571504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sz="2800" dirty="0" smtClean="0">
                <a:solidFill>
                  <a:srgbClr val="00B050"/>
                </a:solidFill>
              </a:rPr>
              <a:t>Modificación de los sitios de acción</a:t>
            </a:r>
          </a:p>
          <a:p>
            <a:pPr>
              <a:buNone/>
            </a:pPr>
            <a:endParaRPr lang="es-ES" sz="28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           </a:t>
            </a: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       Sitio de acción : PBP</a:t>
            </a:r>
          </a:p>
          <a:p>
            <a:pPr>
              <a:buNone/>
            </a:pPr>
            <a:endParaRPr lang="es-ES" sz="28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      afinidad con PBP             se une a una PBP2 </a:t>
            </a:r>
          </a:p>
          <a:p>
            <a:pPr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      normal</a:t>
            </a:r>
          </a:p>
          <a:p>
            <a:pPr>
              <a:buNone/>
            </a:pP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smtClean="0">
                <a:solidFill>
                  <a:srgbClr val="FFFF00"/>
                </a:solidFill>
              </a:rPr>
              <a:t>     (modificada)                    algunas PBP2a                  					( modificada)</a:t>
            </a:r>
          </a:p>
          <a:p>
            <a:pPr>
              <a:buNone/>
            </a:pPr>
            <a:endParaRPr lang="es-ES" sz="28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        </a:t>
            </a:r>
            <a:endParaRPr lang="es-ES" sz="2800" dirty="0">
              <a:solidFill>
                <a:srgbClr val="FFFF00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5429256" y="3000372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10800000" flipV="1">
            <a:off x="2928926" y="3000372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5751521" y="417830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/>
              <a:t>Ejs</a:t>
            </a:r>
            <a:r>
              <a:rPr lang="es-ES" sz="2800" dirty="0" smtClean="0"/>
              <a:t> :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Enterococos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/>
              <a:t>a numerosos BL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Se utiliza el sitio de una PBP5 en lugar de  	    la </a:t>
            </a:r>
            <a:r>
              <a:rPr lang="es-ES" sz="2800" b="1" dirty="0" smtClean="0">
                <a:solidFill>
                  <a:srgbClr val="00B050"/>
                </a:solidFill>
              </a:rPr>
              <a:t>original</a:t>
            </a:r>
          </a:p>
          <a:p>
            <a:pPr>
              <a:buNone/>
            </a:pPr>
            <a:endParaRPr lang="es-ES" sz="2800" dirty="0"/>
          </a:p>
          <a:p>
            <a:pPr>
              <a:buNone/>
            </a:pPr>
            <a:r>
              <a:rPr lang="es-ES" sz="2800" dirty="0" smtClean="0"/>
              <a:t>          </a:t>
            </a:r>
            <a:r>
              <a:rPr lang="es-ES" sz="2800" b="1" dirty="0" smtClean="0">
                <a:solidFill>
                  <a:srgbClr val="00B050"/>
                </a:solidFill>
              </a:rPr>
              <a:t>- Neumococos : </a:t>
            </a:r>
            <a:r>
              <a:rPr lang="es-ES" sz="2800" dirty="0" smtClean="0"/>
              <a:t>también tienen PBP de baja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afinidad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- </a:t>
            </a:r>
            <a:r>
              <a:rPr lang="es-ES" sz="2800" b="1" dirty="0" err="1" smtClean="0">
                <a:solidFill>
                  <a:srgbClr val="00B050"/>
                </a:solidFill>
              </a:rPr>
              <a:t>Haemóphylus</a:t>
            </a:r>
            <a:r>
              <a:rPr lang="es-ES" sz="2800" b="1" dirty="0" smtClean="0">
                <a:solidFill>
                  <a:srgbClr val="00B050"/>
                </a:solidFill>
              </a:rPr>
              <a:t> y </a:t>
            </a:r>
            <a:r>
              <a:rPr lang="es-ES" sz="2800" b="1" dirty="0" err="1" smtClean="0">
                <a:solidFill>
                  <a:srgbClr val="00B050"/>
                </a:solidFill>
              </a:rPr>
              <a:t>Neisseria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  <a:r>
              <a:rPr lang="es-ES" sz="2800" dirty="0" smtClean="0"/>
              <a:t>: </a:t>
            </a:r>
            <a:r>
              <a:rPr lang="es-ES" sz="2800" dirty="0" err="1" smtClean="0"/>
              <a:t>idem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200" dirty="0" smtClean="0"/>
              <a:t>Beta </a:t>
            </a:r>
            <a:r>
              <a:rPr lang="es-ES" sz="2200" dirty="0" err="1" smtClean="0"/>
              <a:t>Lactámicos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Inhibidores de Beta </a:t>
            </a:r>
            <a:r>
              <a:rPr lang="es-ES" b="1" dirty="0" err="1" smtClean="0"/>
              <a:t>Lactamasas</a:t>
            </a:r>
            <a:r>
              <a:rPr lang="es-ES" b="1" dirty="0" smtClean="0"/>
              <a:t> (IBL)</a:t>
            </a:r>
          </a:p>
          <a:p>
            <a:pPr>
              <a:buNone/>
            </a:pPr>
            <a:r>
              <a:rPr lang="es-ES" sz="2400" b="1" dirty="0"/>
              <a:t> </a:t>
            </a:r>
            <a:r>
              <a:rPr lang="es-ES" sz="2400" b="1" dirty="0" smtClean="0"/>
              <a:t>    </a:t>
            </a:r>
            <a:r>
              <a:rPr lang="es-ES" sz="2400" dirty="0" smtClean="0"/>
              <a:t>Conocimiento de BL ha llevado a desarrollar estrategias para evitar su actividad:</a:t>
            </a:r>
          </a:p>
          <a:p>
            <a:pPr>
              <a:buNone/>
            </a:pPr>
            <a:endParaRPr lang="es-ES" sz="2400" b="1" dirty="0"/>
          </a:p>
          <a:p>
            <a:pPr>
              <a:buNone/>
            </a:pPr>
            <a:r>
              <a:rPr lang="es-ES" sz="2400" b="1" dirty="0" smtClean="0"/>
              <a:t>      </a:t>
            </a:r>
            <a:r>
              <a:rPr lang="es-ES" sz="2400" b="1" dirty="0" smtClean="0">
                <a:solidFill>
                  <a:srgbClr val="00B050"/>
                </a:solidFill>
              </a:rPr>
              <a:t>1- Síntesis de nuevas moléculas con grupos químicos  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estables ante su acción</a:t>
            </a:r>
          </a:p>
          <a:p>
            <a:pPr>
              <a:buNone/>
            </a:pPr>
            <a:r>
              <a:rPr lang="es-ES" sz="2400" b="1" dirty="0">
                <a:solidFill>
                  <a:srgbClr val="00B050"/>
                </a:solidFill>
              </a:rPr>
              <a:t> </a:t>
            </a:r>
            <a:r>
              <a:rPr lang="es-ES" sz="2400" b="1" dirty="0" smtClean="0">
                <a:solidFill>
                  <a:srgbClr val="00B050"/>
                </a:solidFill>
              </a:rPr>
              <a:t>         </a:t>
            </a:r>
            <a:r>
              <a:rPr lang="es-ES" sz="2400" b="1" dirty="0" err="1" smtClean="0"/>
              <a:t>cefalosporinas</a:t>
            </a:r>
            <a:r>
              <a:rPr lang="es-ES" sz="2400" b="1" dirty="0" smtClean="0"/>
              <a:t> 3ªG – </a:t>
            </a:r>
            <a:r>
              <a:rPr lang="es-ES" sz="2400" b="1" dirty="0" err="1" smtClean="0"/>
              <a:t>Monobactámicos</a:t>
            </a:r>
            <a:endParaRPr lang="es-ES" sz="2400" b="1" dirty="0" smtClean="0"/>
          </a:p>
          <a:p>
            <a:pPr>
              <a:buNone/>
            </a:pPr>
            <a:endParaRPr lang="es-ES" sz="2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00B050"/>
                </a:solidFill>
              </a:rPr>
              <a:t>     2- Uso simultáneo de drogas con acción inhibidora de las BL</a:t>
            </a:r>
          </a:p>
          <a:p>
            <a:pPr>
              <a:buNone/>
            </a:pP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400" dirty="0" smtClean="0"/>
              <a:t>Compuestos se unen a la enzima y la inactivan!!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  Son </a:t>
            </a:r>
            <a:r>
              <a:rPr lang="es-ES" sz="2400" dirty="0" smtClean="0">
                <a:solidFill>
                  <a:srgbClr val="FFFF00"/>
                </a:solidFill>
              </a:rPr>
              <a:t>: </a:t>
            </a:r>
            <a:r>
              <a:rPr lang="es-ES" sz="2400" b="1" dirty="0" err="1" smtClean="0">
                <a:solidFill>
                  <a:srgbClr val="FFFF00"/>
                </a:solidFill>
              </a:rPr>
              <a:t>Sulbactam</a:t>
            </a:r>
            <a:r>
              <a:rPr lang="es-ES" sz="2400" b="1" dirty="0" smtClean="0">
                <a:solidFill>
                  <a:srgbClr val="FFFF00"/>
                </a:solidFill>
              </a:rPr>
              <a:t>  +Ampicilina</a:t>
            </a:r>
          </a:p>
          <a:p>
            <a:pPr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              Acido </a:t>
            </a:r>
            <a:r>
              <a:rPr lang="es-ES" sz="2400" b="1" dirty="0" err="1" smtClean="0">
                <a:solidFill>
                  <a:srgbClr val="FFFF00"/>
                </a:solidFill>
              </a:rPr>
              <a:t>Clavulánico</a:t>
            </a:r>
            <a:r>
              <a:rPr lang="es-ES" sz="2400" b="1" dirty="0" smtClean="0">
                <a:solidFill>
                  <a:srgbClr val="FFFF00"/>
                </a:solidFill>
              </a:rPr>
              <a:t> + </a:t>
            </a:r>
            <a:r>
              <a:rPr lang="es-ES" sz="2400" b="1" dirty="0" err="1" smtClean="0">
                <a:solidFill>
                  <a:srgbClr val="FFFF00"/>
                </a:solidFill>
              </a:rPr>
              <a:t>Amoxicilina</a:t>
            </a:r>
            <a:endParaRPr lang="es-ES" sz="24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              </a:t>
            </a:r>
            <a:r>
              <a:rPr lang="es-ES" sz="2400" b="1" dirty="0" err="1" smtClean="0">
                <a:solidFill>
                  <a:srgbClr val="FFFF00"/>
                </a:solidFill>
              </a:rPr>
              <a:t>Tazobactam</a:t>
            </a:r>
            <a:r>
              <a:rPr lang="es-ES" sz="2400" b="1" dirty="0" smtClean="0">
                <a:solidFill>
                  <a:srgbClr val="FFFF00"/>
                </a:solidFill>
              </a:rPr>
              <a:t> + </a:t>
            </a:r>
            <a:r>
              <a:rPr lang="es-ES" sz="2400" b="1" dirty="0" err="1" smtClean="0">
                <a:solidFill>
                  <a:srgbClr val="FFFF00"/>
                </a:solidFill>
              </a:rPr>
              <a:t>Piperacilina</a:t>
            </a:r>
            <a:endParaRPr lang="es-ES" sz="24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              </a:t>
            </a:r>
            <a:r>
              <a:rPr lang="es-ES" sz="2400" b="1" dirty="0" err="1" smtClean="0">
                <a:solidFill>
                  <a:srgbClr val="FFFF00"/>
                </a:solidFill>
              </a:rPr>
              <a:t>Sulbactam</a:t>
            </a:r>
            <a:r>
              <a:rPr lang="es-ES" sz="2400" b="1" dirty="0" smtClean="0">
                <a:solidFill>
                  <a:srgbClr val="FFFF00"/>
                </a:solidFill>
              </a:rPr>
              <a:t> + </a:t>
            </a:r>
            <a:r>
              <a:rPr lang="es-ES" sz="2400" b="1" dirty="0" err="1" smtClean="0">
                <a:solidFill>
                  <a:srgbClr val="FFFF00"/>
                </a:solidFill>
              </a:rPr>
              <a:t>Cefoperazona</a:t>
            </a:r>
            <a:endParaRPr lang="es-ES" sz="24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              </a:t>
            </a:r>
            <a:r>
              <a:rPr lang="es-ES" sz="2400" b="1" dirty="0" err="1" smtClean="0">
                <a:solidFill>
                  <a:srgbClr val="FFFF00"/>
                </a:solidFill>
              </a:rPr>
              <a:t>Sulbactam</a:t>
            </a:r>
            <a:r>
              <a:rPr lang="es-ES" sz="2400" b="1" dirty="0" smtClean="0">
                <a:solidFill>
                  <a:srgbClr val="FFFF00"/>
                </a:solidFill>
              </a:rPr>
              <a:t> + </a:t>
            </a:r>
            <a:r>
              <a:rPr lang="es-ES" sz="2400" b="1" dirty="0" err="1" smtClean="0">
                <a:solidFill>
                  <a:srgbClr val="FFFF00"/>
                </a:solidFill>
              </a:rPr>
              <a:t>Amoxicilina</a:t>
            </a:r>
            <a:r>
              <a:rPr lang="es-ES" sz="2400" b="1" dirty="0" smtClean="0">
                <a:solidFill>
                  <a:srgbClr val="FFFF00"/>
                </a:solidFill>
              </a:rPr>
              <a:t> ( NO aprobado)</a:t>
            </a:r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b="1" i="1" dirty="0" smtClean="0">
                <a:solidFill>
                  <a:srgbClr val="FFFF00"/>
                </a:solidFill>
              </a:rPr>
              <a:t>Combinación de </a:t>
            </a:r>
            <a:r>
              <a:rPr lang="es-ES" sz="2800" b="1" i="1" dirty="0" err="1">
                <a:solidFill>
                  <a:srgbClr val="FFFF00"/>
                </a:solidFill>
              </a:rPr>
              <a:t>S</a:t>
            </a:r>
            <a:r>
              <a:rPr lang="es-ES" sz="2800" b="1" i="1" dirty="0" err="1" smtClean="0">
                <a:solidFill>
                  <a:srgbClr val="FFFF00"/>
                </a:solidFill>
              </a:rPr>
              <a:t>ulbactam</a:t>
            </a:r>
            <a:r>
              <a:rPr lang="es-ES" sz="2800" b="1" i="1" dirty="0" smtClean="0">
                <a:solidFill>
                  <a:srgbClr val="FFFF00"/>
                </a:solidFill>
              </a:rPr>
              <a:t> con Ampicilina posibilita la actividad contra la mayoría de las cepas productoras de BL: </a:t>
            </a:r>
          </a:p>
          <a:p>
            <a:pPr>
              <a:buNone/>
            </a:pPr>
            <a:r>
              <a:rPr lang="es-ES" sz="2800" b="1" i="1" dirty="0">
                <a:solidFill>
                  <a:srgbClr val="FFFF00"/>
                </a:solidFill>
              </a:rPr>
              <a:t> </a:t>
            </a: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Staphylococcus</a:t>
            </a:r>
            <a:r>
              <a:rPr lang="es-ES" sz="2800" b="1" i="1" dirty="0" smtClean="0">
                <a:solidFill>
                  <a:srgbClr val="FFFF00"/>
                </a:solidFill>
              </a:rPr>
              <a:t>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aereus</a:t>
            </a:r>
            <a:endParaRPr lang="es-ES" sz="2800" b="1" i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Klebsiella</a:t>
            </a:r>
            <a:endParaRPr lang="es-ES" sz="28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FFFF00"/>
                </a:solidFill>
              </a:rPr>
              <a:t> </a:t>
            </a: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Haemóphylus</a:t>
            </a:r>
            <a:r>
              <a:rPr lang="es-ES" sz="2800" b="1" i="1" dirty="0" smtClean="0">
                <a:solidFill>
                  <a:srgbClr val="FFFF00"/>
                </a:solidFill>
              </a:rPr>
              <a:t>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influenzae</a:t>
            </a:r>
            <a:endParaRPr lang="es-ES" sz="28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FFFF00"/>
                </a:solidFill>
              </a:rPr>
              <a:t> </a:t>
            </a: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Escherichia</a:t>
            </a:r>
            <a:r>
              <a:rPr lang="es-ES" sz="2800" b="1" i="1" dirty="0" smtClean="0">
                <a:solidFill>
                  <a:srgbClr val="FFFF00"/>
                </a:solidFill>
              </a:rPr>
              <a:t>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coli</a:t>
            </a:r>
            <a:endParaRPr lang="es-ES" sz="28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FFFF00"/>
                </a:solidFill>
              </a:rPr>
              <a:t> </a:t>
            </a: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Proteus</a:t>
            </a:r>
            <a:endParaRPr lang="es-ES" sz="28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FFFF00"/>
                </a:solidFill>
              </a:rPr>
              <a:t> </a:t>
            </a:r>
            <a:r>
              <a:rPr lang="es-ES" sz="2800" b="1" i="1" dirty="0" smtClean="0">
                <a:solidFill>
                  <a:srgbClr val="FFFF00"/>
                </a:solidFill>
              </a:rPr>
              <a:t>                                        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Bacteroides</a:t>
            </a:r>
            <a:endParaRPr lang="es-ES" sz="2800" b="1" i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8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2800" b="1" dirty="0" smtClean="0">
                <a:solidFill>
                  <a:srgbClr val="00B050"/>
                </a:solidFill>
              </a:rPr>
              <a:t>RAM</a:t>
            </a:r>
          </a:p>
          <a:p>
            <a:pPr>
              <a:buNone/>
            </a:pPr>
            <a:endParaRPr lang="es-ES" sz="2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            Similares a los producidos por Ampicilina    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sola:</a:t>
            </a:r>
          </a:p>
          <a:p>
            <a:pPr>
              <a:buNone/>
            </a:pPr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                 -</a:t>
            </a:r>
            <a:r>
              <a:rPr lang="es-ES" sz="2800" b="1" dirty="0" smtClean="0"/>
              <a:t>diarrea ( 3%)</a:t>
            </a:r>
          </a:p>
          <a:p>
            <a:pPr>
              <a:buNone/>
            </a:pPr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                 -</a:t>
            </a:r>
            <a:r>
              <a:rPr lang="es-ES" sz="2800" b="1" dirty="0" smtClean="0"/>
              <a:t>náuseas, vómitos (2%)</a:t>
            </a:r>
          </a:p>
          <a:p>
            <a:pPr>
              <a:buNone/>
            </a:pPr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                 -</a:t>
            </a:r>
            <a:r>
              <a:rPr lang="es-ES" sz="2800" b="1" dirty="0" err="1" smtClean="0"/>
              <a:t>rash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                 -</a:t>
            </a:r>
            <a:r>
              <a:rPr lang="es-ES" sz="2800" b="1" dirty="0" smtClean="0"/>
              <a:t>       transaminasas</a:t>
            </a:r>
          </a:p>
          <a:p>
            <a:pPr>
              <a:buNone/>
            </a:pPr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                 -</a:t>
            </a:r>
            <a:r>
              <a:rPr lang="es-ES" sz="2800" b="1" dirty="0" err="1" smtClean="0"/>
              <a:t>eosinofilia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s-ES" sz="2800" b="1" dirty="0"/>
          </a:p>
        </p:txBody>
      </p:sp>
      <p:sp>
        <p:nvSpPr>
          <p:cNvPr id="4" name="3 Flecha curvada hacia la derecha"/>
          <p:cNvSpPr/>
          <p:nvPr/>
        </p:nvSpPr>
        <p:spPr>
          <a:xfrm rot="20348726">
            <a:off x="3000364" y="3571876"/>
            <a:ext cx="1000132" cy="1357322"/>
          </a:xfrm>
          <a:prstGeom prst="curv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 rot="5400000" flipH="1" flipV="1">
            <a:off x="4858546" y="5072074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Indicaciones : </a:t>
            </a:r>
            <a:r>
              <a:rPr lang="es-ES" sz="2800" b="1" dirty="0" err="1" smtClean="0">
                <a:solidFill>
                  <a:srgbClr val="FFFF00"/>
                </a:solidFill>
              </a:rPr>
              <a:t>Sulbactam</a:t>
            </a:r>
            <a:r>
              <a:rPr lang="es-ES" sz="2800" b="1" dirty="0" smtClean="0">
                <a:solidFill>
                  <a:srgbClr val="FFFF00"/>
                </a:solidFill>
              </a:rPr>
              <a:t> - Ampicilina  </a:t>
            </a:r>
          </a:p>
          <a:p>
            <a:pPr>
              <a:buNone/>
            </a:pPr>
            <a:endParaRPr lang="es-ES" sz="2800" dirty="0"/>
          </a:p>
          <a:p>
            <a:pPr>
              <a:buNone/>
            </a:pPr>
            <a:r>
              <a:rPr lang="es-ES" sz="2800" dirty="0" smtClean="0"/>
              <a:t>                   Infecciones mixtas </a:t>
            </a:r>
            <a:r>
              <a:rPr lang="es-ES" sz="2800" dirty="0" err="1" smtClean="0"/>
              <a:t>intraabdominales</a:t>
            </a:r>
            <a:endParaRPr lang="es-ES" sz="2800" dirty="0" smtClean="0"/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Infecciones mixtas ginecológicas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Infecciones de piel y tejidos blandos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Infecciones respiratorias altas y bajas</a:t>
            </a:r>
          </a:p>
          <a:p>
            <a:pPr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Infecciones Urinarias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2- </a:t>
            </a:r>
            <a:r>
              <a:rPr lang="es-ES" dirty="0" smtClean="0">
                <a:solidFill>
                  <a:srgbClr val="92D050"/>
                </a:solidFill>
              </a:rPr>
              <a:t>Fiebre sin foco en el niño 1-3 meses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laboratorio completo, se decide su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internación o no y se aplica tratamiento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antibiótico ( de acuerdo a protocolos)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Ampicilina – </a:t>
            </a:r>
            <a:r>
              <a:rPr lang="es-ES" b="1" dirty="0" err="1" smtClean="0">
                <a:solidFill>
                  <a:srgbClr val="FFFF00"/>
                </a:solidFill>
              </a:rPr>
              <a:t>Sulbactam</a:t>
            </a:r>
            <a:r>
              <a:rPr lang="es-ES" b="1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             DOSIS y Vía de administración</a:t>
            </a:r>
          </a:p>
          <a:p>
            <a:pPr>
              <a:buNone/>
            </a:pPr>
            <a:endParaRPr lang="es-ES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rgbClr val="00B050"/>
                </a:solidFill>
              </a:rPr>
              <a:t>              IM ó IV</a:t>
            </a:r>
          </a:p>
          <a:p>
            <a:pPr>
              <a:buNone/>
            </a:pPr>
            <a:endParaRPr lang="es-ES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rgbClr val="00B050"/>
                </a:solidFill>
              </a:rPr>
              <a:t>              1.5 – 3 g / 6 Hs en infusión</a:t>
            </a:r>
          </a:p>
          <a:p>
            <a:pPr>
              <a:buNone/>
            </a:pPr>
            <a:endParaRPr lang="es-ES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rgbClr val="00B050"/>
                </a:solidFill>
              </a:rPr>
              <a:t>              </a:t>
            </a:r>
            <a:r>
              <a:rPr lang="es-ES" b="1" dirty="0" err="1" smtClean="0">
                <a:solidFill>
                  <a:srgbClr val="00B050"/>
                </a:solidFill>
              </a:rPr>
              <a:t>comp</a:t>
            </a:r>
            <a:r>
              <a:rPr lang="es-ES" b="1" dirty="0" smtClean="0">
                <a:solidFill>
                  <a:srgbClr val="00B050"/>
                </a:solidFill>
              </a:rPr>
              <a:t> de 375 mg  : Oral</a:t>
            </a:r>
            <a:endParaRPr lang="es-E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>
                <a:solidFill>
                  <a:srgbClr val="FFFF00"/>
                </a:solidFill>
              </a:rPr>
              <a:t>     </a:t>
            </a:r>
            <a:r>
              <a:rPr lang="es-ES" b="1" dirty="0" err="1" smtClean="0">
                <a:solidFill>
                  <a:srgbClr val="FFFF00"/>
                </a:solidFill>
              </a:rPr>
              <a:t>Amoxicilina</a:t>
            </a:r>
            <a:r>
              <a:rPr lang="es-ES" b="1" dirty="0" smtClean="0">
                <a:solidFill>
                  <a:srgbClr val="FFFF00"/>
                </a:solidFill>
              </a:rPr>
              <a:t> – </a:t>
            </a:r>
            <a:r>
              <a:rPr lang="es-ES" b="1" dirty="0" err="1" smtClean="0">
                <a:solidFill>
                  <a:srgbClr val="FFFF00"/>
                </a:solidFill>
              </a:rPr>
              <a:t>Clavulanato</a:t>
            </a:r>
            <a:endParaRPr lang="es-ES" b="1" dirty="0" smtClean="0">
              <a:solidFill>
                <a:srgbClr val="FFFF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71472" y="2786058"/>
            <a:ext cx="7786742" cy="20002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s-ES" sz="28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s-ES" sz="2800" b="1" dirty="0" smtClean="0">
                <a:solidFill>
                  <a:srgbClr val="FFFF00"/>
                </a:solidFill>
              </a:rPr>
              <a:t>    </a:t>
            </a:r>
            <a:r>
              <a:rPr lang="es-ES" sz="2800" b="1" i="1" dirty="0" smtClean="0">
                <a:solidFill>
                  <a:srgbClr val="FFFF00"/>
                </a:solidFill>
              </a:rPr>
              <a:t>mayor actividad sobre BL de espectro ampliado y menor actividad sobre las </a:t>
            </a:r>
            <a:r>
              <a:rPr lang="es-ES" sz="2800" b="1" i="1" dirty="0" err="1" smtClean="0">
                <a:solidFill>
                  <a:srgbClr val="FFFF00"/>
                </a:solidFill>
              </a:rPr>
              <a:t>cefalosporinasas</a:t>
            </a:r>
            <a:r>
              <a:rPr lang="es-ES" sz="2800" b="1" dirty="0" smtClean="0">
                <a:solidFill>
                  <a:srgbClr val="FFFF00"/>
                </a:solidFill>
              </a:rPr>
              <a:t>  </a:t>
            </a:r>
            <a:endParaRPr lang="es-E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Actividad contra :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 smtClean="0">
                <a:solidFill>
                  <a:srgbClr val="00B050"/>
                </a:solidFill>
              </a:rPr>
              <a:t>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Haemóphylus</a:t>
            </a:r>
            <a:r>
              <a:rPr lang="es-ES" sz="2400" b="1" i="1" dirty="0" smtClean="0">
                <a:solidFill>
                  <a:srgbClr val="00B050"/>
                </a:solidFill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influenzae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Staphylococus</a:t>
            </a:r>
            <a:r>
              <a:rPr lang="es-ES" sz="2400" b="1" i="1" dirty="0" smtClean="0">
                <a:solidFill>
                  <a:srgbClr val="00B050"/>
                </a:solidFill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aereus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Moraxella</a:t>
            </a:r>
            <a:r>
              <a:rPr lang="es-ES" sz="2400" b="1" i="1" dirty="0" smtClean="0">
                <a:solidFill>
                  <a:srgbClr val="00B050"/>
                </a:solidFill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catarralis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Proteus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Klebsiella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Neisseria</a:t>
            </a:r>
            <a:r>
              <a:rPr lang="es-ES" sz="2400" b="1" i="1" dirty="0" smtClean="0">
                <a:solidFill>
                  <a:srgbClr val="00B050"/>
                </a:solidFill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gonorrhoeae</a:t>
            </a:r>
            <a:endParaRPr lang="es-ES" sz="24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400" b="1" i="1" dirty="0"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solidFill>
                  <a:srgbClr val="00B050"/>
                </a:solidFill>
              </a:rPr>
              <a:t>                          - </a:t>
            </a:r>
            <a:r>
              <a:rPr lang="es-ES" sz="2400" b="1" i="1" dirty="0" err="1" smtClean="0">
                <a:solidFill>
                  <a:srgbClr val="00B050"/>
                </a:solidFill>
              </a:rPr>
              <a:t>Enterobacterias</a:t>
            </a:r>
            <a:r>
              <a:rPr lang="es-ES" sz="2400" b="1" i="1" dirty="0" smtClean="0">
                <a:solidFill>
                  <a:srgbClr val="00B050"/>
                </a:solidFill>
              </a:rPr>
              <a:t> ( algunas)</a:t>
            </a:r>
            <a:endParaRPr lang="es-E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   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 smtClean="0"/>
              <a:t>Indicaciones :</a:t>
            </a:r>
            <a:r>
              <a:rPr lang="es-ES" sz="2800" b="1" dirty="0" smtClean="0">
                <a:solidFill>
                  <a:schemeClr val="accent2"/>
                </a:solidFill>
              </a:rPr>
              <a:t> </a:t>
            </a:r>
            <a:r>
              <a:rPr lang="es-ES" sz="2800" b="1" dirty="0" err="1" smtClean="0">
                <a:solidFill>
                  <a:srgbClr val="FFFF00"/>
                </a:solidFill>
              </a:rPr>
              <a:t>Amoxicilina</a:t>
            </a:r>
            <a:r>
              <a:rPr lang="es-ES" sz="2800" b="1" dirty="0" smtClean="0">
                <a:solidFill>
                  <a:srgbClr val="FFFF00"/>
                </a:solidFill>
              </a:rPr>
              <a:t> –</a:t>
            </a:r>
            <a:r>
              <a:rPr lang="es-ES" sz="2800" b="1" dirty="0" err="1" smtClean="0">
                <a:solidFill>
                  <a:srgbClr val="FFFF00"/>
                </a:solidFill>
              </a:rPr>
              <a:t>Clavulanato</a:t>
            </a:r>
            <a:endParaRPr lang="es-ES" sz="28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800" b="1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chemeClr val="accent2"/>
                </a:solidFill>
              </a:rPr>
              <a:t>                 - </a:t>
            </a:r>
            <a:r>
              <a:rPr lang="es-ES" sz="2800" b="1" dirty="0" smtClean="0"/>
              <a:t>Otitis media aguda 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- Sinusitis y Amigdalitis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- Infecciones de piel y partes blandas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- Infecciones de pie diabético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- Infecciones respiratorias</a:t>
            </a:r>
          </a:p>
          <a:p>
            <a:pPr>
              <a:buNone/>
            </a:pPr>
            <a:r>
              <a:rPr lang="es-ES" sz="2800" b="1" dirty="0" smtClean="0"/>
              <a:t>                 - Infecciones Urinarias</a:t>
            </a:r>
          </a:p>
          <a:p>
            <a:pPr>
              <a:buNone/>
            </a:pPr>
            <a:r>
              <a:rPr lang="es-ES" sz="2800" dirty="0" smtClean="0"/>
              <a:t>  </a:t>
            </a:r>
          </a:p>
          <a:p>
            <a:pPr>
              <a:buNone/>
            </a:pPr>
            <a:endParaRPr lang="es-ES" sz="2800" dirty="0"/>
          </a:p>
          <a:p>
            <a:pPr>
              <a:buNone/>
            </a:pPr>
            <a:r>
              <a:rPr lang="es-ES" sz="2800" dirty="0" smtClean="0"/>
              <a:t>                           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b="1" dirty="0" smtClean="0">
                <a:solidFill>
                  <a:srgbClr val="FFFF00"/>
                </a:solidFill>
              </a:rPr>
              <a:t>     </a:t>
            </a:r>
            <a:r>
              <a:rPr lang="es-ES" sz="2800" b="1" dirty="0" err="1" smtClean="0">
                <a:solidFill>
                  <a:srgbClr val="FFFF00"/>
                </a:solidFill>
              </a:rPr>
              <a:t>Amoxicilina</a:t>
            </a:r>
            <a:r>
              <a:rPr lang="es-ES" sz="2800" b="1" dirty="0" smtClean="0">
                <a:solidFill>
                  <a:srgbClr val="FFFF00"/>
                </a:solidFill>
              </a:rPr>
              <a:t> – </a:t>
            </a:r>
            <a:r>
              <a:rPr lang="es-ES" sz="2800" b="1" dirty="0" err="1" smtClean="0">
                <a:solidFill>
                  <a:srgbClr val="FFFF00"/>
                </a:solidFill>
              </a:rPr>
              <a:t>Clavulanato</a:t>
            </a:r>
            <a:r>
              <a:rPr lang="es-ES" sz="2800" b="1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Dosis : 0,25 a 0,75 g cada 8 ó 12 hs  ( adulto)</a:t>
            </a: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Pediatría : 20 a 45 mg/ kg/ día cada 12 hs</a:t>
            </a: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Vía de administración :ORAL</a:t>
            </a:r>
          </a:p>
          <a:p>
            <a:pPr>
              <a:buNone/>
            </a:pPr>
            <a:endParaRPr lang="es-ES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sz="2800" b="1" dirty="0">
                <a:solidFill>
                  <a:schemeClr val="accent2"/>
                </a:solidFill>
              </a:rPr>
              <a:t> </a:t>
            </a:r>
            <a:r>
              <a:rPr lang="es-ES" sz="2800" b="1" dirty="0" smtClean="0">
                <a:solidFill>
                  <a:schemeClr val="accent2"/>
                </a:solidFill>
              </a:rPr>
              <a:t>    </a:t>
            </a:r>
            <a:r>
              <a:rPr lang="es-ES" sz="2800" b="1" dirty="0" err="1" smtClean="0">
                <a:solidFill>
                  <a:srgbClr val="FFFF00"/>
                </a:solidFill>
              </a:rPr>
              <a:t>Piperacilina</a:t>
            </a:r>
            <a:r>
              <a:rPr lang="es-ES" sz="2800" b="1" dirty="0" smtClean="0">
                <a:solidFill>
                  <a:srgbClr val="FFFF00"/>
                </a:solidFill>
              </a:rPr>
              <a:t> – </a:t>
            </a:r>
            <a:r>
              <a:rPr lang="es-ES" sz="2800" b="1" dirty="0" err="1" smtClean="0">
                <a:solidFill>
                  <a:srgbClr val="FFFF00"/>
                </a:solidFill>
              </a:rPr>
              <a:t>Tazobactam</a:t>
            </a:r>
            <a:r>
              <a:rPr lang="es-ES" sz="2800" b="1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endParaRPr lang="es-ES" sz="2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chemeClr val="accent2"/>
                </a:solidFill>
              </a:rPr>
              <a:t> </a:t>
            </a:r>
            <a:r>
              <a:rPr lang="es-ES" sz="2800" b="1" dirty="0" smtClean="0">
                <a:solidFill>
                  <a:schemeClr val="accent2"/>
                </a:solidFill>
              </a:rPr>
              <a:t>    </a:t>
            </a:r>
            <a:r>
              <a:rPr lang="es-ES" sz="2800" b="1" dirty="0" smtClean="0"/>
              <a:t>Actividad antimicrobiana: </a:t>
            </a:r>
          </a:p>
          <a:p>
            <a:pPr>
              <a:buNone/>
            </a:pPr>
            <a:endParaRPr lang="es-ES" sz="2800" b="1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                                - </a:t>
            </a:r>
            <a:r>
              <a:rPr lang="es-ES" sz="2800" b="1" i="1" dirty="0" smtClean="0">
                <a:solidFill>
                  <a:srgbClr val="00B050"/>
                </a:solidFill>
              </a:rPr>
              <a:t>Anaerobios</a:t>
            </a: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Enterobacterias</a:t>
            </a:r>
            <a:endParaRPr lang="es-ES" sz="28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Haemóphylus</a:t>
            </a:r>
            <a:r>
              <a:rPr lang="es-ES" sz="2800" b="1" i="1" dirty="0" smtClean="0">
                <a:solidFill>
                  <a:srgbClr val="00B050"/>
                </a:solidFill>
              </a:rPr>
              <a:t>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influenzae</a:t>
            </a:r>
            <a:endParaRPr lang="es-ES" sz="28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Neisseria</a:t>
            </a:r>
            <a:r>
              <a:rPr lang="es-ES" sz="2800" b="1" i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Pseudomona</a:t>
            </a:r>
            <a:r>
              <a:rPr lang="es-ES" sz="2800" b="1" i="1" dirty="0" smtClean="0">
                <a:solidFill>
                  <a:srgbClr val="00B050"/>
                </a:solidFill>
              </a:rPr>
              <a:t>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aeruginosa</a:t>
            </a:r>
            <a:endParaRPr lang="es-ES" sz="28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Acinetobacter</a:t>
            </a:r>
            <a:endParaRPr lang="es-ES" sz="28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Enterococo</a:t>
            </a:r>
            <a:endParaRPr lang="es-ES" sz="2800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i="1" dirty="0">
                <a:solidFill>
                  <a:srgbClr val="00B050"/>
                </a:solidFill>
              </a:rPr>
              <a:t> </a:t>
            </a:r>
            <a:r>
              <a:rPr lang="es-ES" sz="2800" b="1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Staphylococcus</a:t>
            </a:r>
            <a:r>
              <a:rPr lang="es-ES" sz="2800" b="1" i="1" dirty="0" smtClean="0">
                <a:solidFill>
                  <a:srgbClr val="00B050"/>
                </a:solidFill>
              </a:rPr>
              <a:t>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aereus</a:t>
            </a:r>
            <a:r>
              <a:rPr lang="es-ES" sz="2800" b="1" i="1" dirty="0" smtClean="0">
                <a:solidFill>
                  <a:srgbClr val="00B050"/>
                </a:solidFill>
              </a:rPr>
              <a:t> </a:t>
            </a:r>
            <a:r>
              <a:rPr lang="es-ES" sz="2800" b="1" i="1" dirty="0" err="1" smtClean="0">
                <a:solidFill>
                  <a:srgbClr val="00B050"/>
                </a:solidFill>
              </a:rPr>
              <a:t>meticilino</a:t>
            </a:r>
            <a:r>
              <a:rPr lang="es-ES" sz="2800" b="1" i="1" dirty="0" smtClean="0">
                <a:solidFill>
                  <a:srgbClr val="00B050"/>
                </a:solidFill>
              </a:rPr>
              <a:t> 			     sensible</a:t>
            </a:r>
            <a:endParaRPr lang="es-ES" sz="2800" b="1" dirty="0">
              <a:solidFill>
                <a:srgbClr val="00B050"/>
              </a:solidFill>
            </a:endParaRPr>
          </a:p>
        </p:txBody>
      </p:sp>
      <p:sp>
        <p:nvSpPr>
          <p:cNvPr id="4" name="3 Flecha curvada hacia la derecha"/>
          <p:cNvSpPr/>
          <p:nvPr/>
        </p:nvSpPr>
        <p:spPr>
          <a:xfrm rot="20335329">
            <a:off x="1965755" y="2827358"/>
            <a:ext cx="913325" cy="1539276"/>
          </a:xfrm>
          <a:prstGeom prst="curv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b="1" dirty="0" err="1" smtClean="0">
                <a:solidFill>
                  <a:srgbClr val="FFFF00"/>
                </a:solidFill>
              </a:rPr>
              <a:t>Piperacilina</a:t>
            </a:r>
            <a:r>
              <a:rPr lang="es-ES" sz="2800" b="1" dirty="0" smtClean="0">
                <a:solidFill>
                  <a:srgbClr val="FFFF00"/>
                </a:solidFill>
              </a:rPr>
              <a:t> – </a:t>
            </a:r>
            <a:r>
              <a:rPr lang="es-ES" sz="2800" b="1" dirty="0" err="1" smtClean="0">
                <a:solidFill>
                  <a:srgbClr val="FFFF00"/>
                </a:solidFill>
              </a:rPr>
              <a:t>Tazobactam</a:t>
            </a:r>
            <a:endParaRPr lang="es-ES" sz="2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RAM : los producidos por </a:t>
            </a:r>
            <a:r>
              <a:rPr lang="es-ES" sz="2800" b="1" dirty="0" err="1" smtClean="0">
                <a:solidFill>
                  <a:srgbClr val="00B050"/>
                </a:solidFill>
              </a:rPr>
              <a:t>Piperacilina</a:t>
            </a:r>
            <a:r>
              <a:rPr lang="es-ES" sz="2800" b="1" dirty="0" smtClean="0">
                <a:solidFill>
                  <a:srgbClr val="00B050"/>
                </a:solidFill>
              </a:rPr>
              <a:t> sola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diarrea, náuseas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cefalea, insomnio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rash</a:t>
            </a:r>
            <a:r>
              <a:rPr lang="es-ES" sz="2800" b="1" dirty="0" smtClean="0">
                <a:solidFill>
                  <a:srgbClr val="00B050"/>
                </a:solidFill>
              </a:rPr>
              <a:t>, prurito, fiebre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alterac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  <a:r>
              <a:rPr lang="es-ES" sz="2800" b="1" dirty="0" err="1" smtClean="0">
                <a:solidFill>
                  <a:srgbClr val="00B050"/>
                </a:solidFill>
              </a:rPr>
              <a:t>hepatograma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</a:t>
            </a:r>
            <a:r>
              <a:rPr lang="es-ES" sz="2800" b="1" dirty="0" err="1" smtClean="0">
                <a:solidFill>
                  <a:srgbClr val="00B050"/>
                </a:solidFill>
              </a:rPr>
              <a:t>citopenias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  <a:r>
              <a:rPr lang="es-ES" sz="2800" b="1" dirty="0" err="1" smtClean="0">
                <a:solidFill>
                  <a:srgbClr val="00B050"/>
                </a:solidFill>
              </a:rPr>
              <a:t>coagulopatías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alteración en la función renal</a:t>
            </a:r>
            <a:endParaRPr lang="es-ES" sz="2800" b="1" dirty="0">
              <a:solidFill>
                <a:srgbClr val="00B050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357686" y="2714620"/>
            <a:ext cx="428628" cy="500066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b="1" dirty="0" smtClean="0"/>
              <a:t>Indicaciones </a:t>
            </a:r>
          </a:p>
          <a:p>
            <a:pPr>
              <a:buNone/>
            </a:pPr>
            <a:endParaRPr lang="es-ES" sz="2800" b="1" dirty="0"/>
          </a:p>
          <a:p>
            <a:pPr>
              <a:buNone/>
            </a:pPr>
            <a:r>
              <a:rPr lang="es-ES" sz="2800" b="1" dirty="0" smtClean="0"/>
              <a:t>                            -  Infecciones </a:t>
            </a:r>
            <a:r>
              <a:rPr lang="es-ES" sz="2800" b="1" dirty="0" err="1" smtClean="0"/>
              <a:t>intraabdominales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-  Infecciones ginecológicas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-  </a:t>
            </a:r>
            <a:r>
              <a:rPr lang="es-ES" sz="2800" b="1" dirty="0" err="1" smtClean="0"/>
              <a:t>Infec</a:t>
            </a:r>
            <a:r>
              <a:rPr lang="es-ES" sz="2800" b="1" dirty="0" smtClean="0"/>
              <a:t> respiratorias bajas ( </a:t>
            </a:r>
            <a:r>
              <a:rPr lang="es-ES" sz="2800" b="1" dirty="0" err="1" smtClean="0"/>
              <a:t>intra</a:t>
            </a:r>
            <a:r>
              <a:rPr lang="es-ES" sz="2800" b="1" dirty="0" smtClean="0"/>
              <a:t> o  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   extra- hospitalarias)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- </a:t>
            </a:r>
            <a:r>
              <a:rPr lang="es-ES" sz="2800" b="1" dirty="0" err="1" smtClean="0"/>
              <a:t>Inf</a:t>
            </a:r>
            <a:r>
              <a:rPr lang="es-ES" sz="2800" b="1" dirty="0" smtClean="0"/>
              <a:t> de piel y tejidos blandos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- </a:t>
            </a:r>
            <a:r>
              <a:rPr lang="es-ES" sz="2800" b="1" dirty="0" err="1" smtClean="0"/>
              <a:t>Inf</a:t>
            </a:r>
            <a:r>
              <a:rPr lang="es-ES" sz="2800" b="1" dirty="0" smtClean="0"/>
              <a:t> severas de pie diabético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- </a:t>
            </a:r>
            <a:r>
              <a:rPr lang="es-ES" sz="2800" b="1" dirty="0" smtClean="0">
                <a:solidFill>
                  <a:srgbClr val="00B050"/>
                </a:solidFill>
              </a:rPr>
              <a:t>Meningitis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- Neutropenia febril</a:t>
            </a:r>
            <a:endParaRPr lang="es-ES" sz="2800" b="1" dirty="0"/>
          </a:p>
        </p:txBody>
      </p:sp>
      <p:sp>
        <p:nvSpPr>
          <p:cNvPr id="4" name="3 Flecha curvada hacia la derecha"/>
          <p:cNvSpPr/>
          <p:nvPr/>
        </p:nvSpPr>
        <p:spPr>
          <a:xfrm rot="20465796">
            <a:off x="1500166" y="2214554"/>
            <a:ext cx="857256" cy="1428760"/>
          </a:xfrm>
          <a:prstGeom prst="curv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b="1" dirty="0" err="1" smtClean="0">
                <a:solidFill>
                  <a:srgbClr val="FFFF00"/>
                </a:solidFill>
              </a:rPr>
              <a:t>Piperacilina</a:t>
            </a:r>
            <a:r>
              <a:rPr lang="es-ES" sz="2800" b="1" dirty="0" smtClean="0">
                <a:solidFill>
                  <a:srgbClr val="FFFF00"/>
                </a:solidFill>
              </a:rPr>
              <a:t>  - </a:t>
            </a:r>
            <a:r>
              <a:rPr lang="es-ES" sz="2800" b="1" dirty="0" err="1" smtClean="0">
                <a:solidFill>
                  <a:srgbClr val="FFFF00"/>
                </a:solidFill>
              </a:rPr>
              <a:t>Tazobactam</a:t>
            </a:r>
            <a:endParaRPr lang="es-ES" sz="2800" b="1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s-ES" sz="2800" b="1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Dosis : 3,375 g =  3 g  </a:t>
            </a:r>
            <a:r>
              <a:rPr lang="es-ES" sz="2800" b="1" dirty="0" err="1" smtClean="0">
                <a:solidFill>
                  <a:srgbClr val="00B050"/>
                </a:solidFill>
              </a:rPr>
              <a:t>piperacilina</a:t>
            </a:r>
            <a:r>
              <a:rPr lang="es-ES" sz="28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+</a:t>
            </a:r>
          </a:p>
          <a:p>
            <a:pPr>
              <a:buNone/>
            </a:pPr>
            <a:r>
              <a:rPr lang="es-ES" sz="2800" b="1" dirty="0">
                <a:solidFill>
                  <a:srgbClr val="00B050"/>
                </a:solidFill>
              </a:rPr>
              <a:t> </a:t>
            </a:r>
            <a:r>
              <a:rPr lang="es-ES" sz="2800" b="1" dirty="0" smtClean="0">
                <a:solidFill>
                  <a:srgbClr val="00B050"/>
                </a:solidFill>
              </a:rPr>
              <a:t>                                  0,375 g </a:t>
            </a:r>
            <a:r>
              <a:rPr lang="es-ES" sz="2800" b="1" dirty="0" err="1" smtClean="0">
                <a:solidFill>
                  <a:srgbClr val="00B050"/>
                </a:solidFill>
              </a:rPr>
              <a:t>tazobactam</a:t>
            </a:r>
            <a:endParaRPr lang="es-ES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Intervalo : 4 – 6 hs</a:t>
            </a:r>
          </a:p>
          <a:p>
            <a:pPr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s-ES" sz="2800" b="1" dirty="0" smtClean="0">
                <a:solidFill>
                  <a:srgbClr val="00B050"/>
                </a:solidFill>
              </a:rPr>
              <a:t>    Vía de administración : IV</a:t>
            </a:r>
          </a:p>
          <a:p>
            <a:endParaRPr lang="es-E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Conclusiones : </a:t>
            </a:r>
            <a:endParaRPr lang="es-ES" b="1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dirty="0" smtClean="0">
                <a:solidFill>
                  <a:srgbClr val="FFFF00"/>
                </a:solidFill>
              </a:rPr>
              <a:t>  </a:t>
            </a:r>
            <a:r>
              <a:rPr lang="es-ES" b="1" i="1" dirty="0" smtClean="0">
                <a:solidFill>
                  <a:srgbClr val="FFFF00"/>
                </a:solidFill>
              </a:rPr>
              <a:t>La administración de Penicilina sigue siendo  </a:t>
            </a:r>
          </a:p>
          <a:p>
            <a:pPr>
              <a:buNone/>
            </a:pPr>
            <a:r>
              <a:rPr lang="es-ES" b="1" i="1" dirty="0" smtClean="0">
                <a:solidFill>
                  <a:srgbClr val="FFFF00"/>
                </a:solidFill>
              </a:rPr>
              <a:t>      el tratamiento de elección de numerosas  </a:t>
            </a:r>
          </a:p>
          <a:p>
            <a:pPr>
              <a:buNone/>
            </a:pPr>
            <a:r>
              <a:rPr lang="es-ES" b="1" i="1" dirty="0">
                <a:solidFill>
                  <a:srgbClr val="FFFF00"/>
                </a:solidFill>
              </a:rPr>
              <a:t> </a:t>
            </a:r>
            <a:r>
              <a:rPr lang="es-ES" b="1" i="1" dirty="0" smtClean="0">
                <a:solidFill>
                  <a:srgbClr val="FFFF00"/>
                </a:solidFill>
              </a:rPr>
              <a:t>     infecciones</a:t>
            </a:r>
          </a:p>
          <a:p>
            <a:pPr>
              <a:buNone/>
            </a:pPr>
            <a:endParaRPr lang="es-ES" b="1" i="1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b="1" i="1" dirty="0" smtClean="0">
                <a:solidFill>
                  <a:srgbClr val="FFFF00"/>
                </a:solidFill>
              </a:rPr>
              <a:t>   Los inhibidores suicidas permitieron seguir </a:t>
            </a:r>
          </a:p>
          <a:p>
            <a:pPr>
              <a:buNone/>
            </a:pPr>
            <a:r>
              <a:rPr lang="es-ES" b="1" i="1" dirty="0" smtClean="0">
                <a:solidFill>
                  <a:srgbClr val="FFFF00"/>
                </a:solidFill>
              </a:rPr>
              <a:t>      utilizando fármacos a los cuales ya hicieron  </a:t>
            </a:r>
          </a:p>
          <a:p>
            <a:pPr>
              <a:buNone/>
            </a:pPr>
            <a:r>
              <a:rPr lang="es-ES" b="1" i="1" dirty="0">
                <a:solidFill>
                  <a:srgbClr val="FFFF00"/>
                </a:solidFill>
              </a:rPr>
              <a:t> </a:t>
            </a:r>
            <a:r>
              <a:rPr lang="es-ES" b="1" i="1" dirty="0" smtClean="0">
                <a:solidFill>
                  <a:srgbClr val="FFFF00"/>
                </a:solidFill>
              </a:rPr>
              <a:t>     resistencia las bacterias más temidas</a:t>
            </a:r>
          </a:p>
          <a:p>
            <a:pPr>
              <a:buNone/>
            </a:pPr>
            <a:endParaRPr lang="es-ES" b="1" i="1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b="1" i="1" dirty="0" smtClean="0">
                <a:solidFill>
                  <a:srgbClr val="FFFF00"/>
                </a:solidFill>
              </a:rPr>
              <a:t> Dependerá del uso que se les dé la posibilidad  </a:t>
            </a:r>
          </a:p>
          <a:p>
            <a:pPr>
              <a:buNone/>
            </a:pPr>
            <a:r>
              <a:rPr lang="es-ES" b="1" i="1" dirty="0" smtClean="0">
                <a:solidFill>
                  <a:srgbClr val="FFFF00"/>
                </a:solidFill>
              </a:rPr>
              <a:t>     de que sigan siendo una alternativa terapéutica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err="1" smtClean="0"/>
              <a:t>Sindrome</a:t>
            </a:r>
            <a:r>
              <a:rPr lang="es-ES" b="1" dirty="0" smtClean="0"/>
              <a:t> Febril Prolongado</a:t>
            </a:r>
          </a:p>
          <a:p>
            <a:endParaRPr lang="es-ES" sz="2800" dirty="0" smtClean="0"/>
          </a:p>
          <a:p>
            <a:endParaRPr lang="es-ES" dirty="0" smtClean="0"/>
          </a:p>
          <a:p>
            <a:endParaRPr lang="es-ES" sz="2800" dirty="0" smtClean="0"/>
          </a:p>
          <a:p>
            <a:r>
              <a:rPr lang="es-ES" sz="2800" dirty="0" smtClean="0"/>
              <a:t>Puede cursar con signos clínicos orientadores o no</a:t>
            </a:r>
          </a:p>
          <a:p>
            <a:r>
              <a:rPr lang="es-ES" sz="2800" dirty="0" smtClean="0"/>
              <a:t>Orientar el pedido de estudios de acuerdo al signo / síntoma</a:t>
            </a:r>
          </a:p>
          <a:p>
            <a:r>
              <a:rPr lang="es-ES" sz="2800" dirty="0" smtClean="0"/>
              <a:t>Realizar otros exámenes complementarios( TAC, serología, y si no hay </a:t>
            </a:r>
            <a:r>
              <a:rPr lang="es-ES" sz="2800" dirty="0" err="1" smtClean="0"/>
              <a:t>diag</a:t>
            </a:r>
            <a:r>
              <a:rPr lang="es-ES" sz="2800" dirty="0" smtClean="0"/>
              <a:t>, : procedimientos invasivos</a:t>
            </a:r>
            <a:endParaRPr lang="es-ES" sz="2800" dirty="0"/>
          </a:p>
        </p:txBody>
      </p:sp>
      <p:sp>
        <p:nvSpPr>
          <p:cNvPr id="4" name="3 Rectángulo"/>
          <p:cNvSpPr/>
          <p:nvPr/>
        </p:nvSpPr>
        <p:spPr>
          <a:xfrm>
            <a:off x="1142976" y="2214554"/>
            <a:ext cx="7715304" cy="11430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 </a:t>
            </a:r>
            <a:r>
              <a:rPr lang="es-ES" sz="2000" i="1" dirty="0" smtClean="0"/>
              <a:t>“Temperatura mayor a 38.4º c, en varias ocasiones  durante una enfermedad de más de 21 días y cuando la causa no se define luego de 7 días de internación”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4800" dirty="0" smtClean="0"/>
              <a:t>             </a:t>
            </a:r>
          </a:p>
          <a:p>
            <a:pPr>
              <a:buNone/>
            </a:pPr>
            <a:r>
              <a:rPr lang="es-ES" sz="4800" dirty="0"/>
              <a:t> </a:t>
            </a:r>
            <a:endParaRPr lang="es-ES" sz="4800" dirty="0" smtClean="0"/>
          </a:p>
          <a:p>
            <a:pPr>
              <a:buNone/>
            </a:pPr>
            <a:r>
              <a:rPr lang="es-ES" sz="4800" dirty="0"/>
              <a:t> </a:t>
            </a:r>
            <a:r>
              <a:rPr lang="es-ES" sz="4800" dirty="0" smtClean="0"/>
              <a:t>    MUCHAS  GRACIAS !!!</a:t>
            </a: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Fiebre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Recordar: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1- Comprobar la presencia de un 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 </a:t>
            </a:r>
            <a:r>
              <a:rPr lang="es-ES" dirty="0" err="1" smtClean="0"/>
              <a:t>Sindrome</a:t>
            </a:r>
            <a:r>
              <a:rPr lang="es-ES" dirty="0" smtClean="0"/>
              <a:t> Febril verdadero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2- No hospitalizar y NO recibir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tratamiento antibiótico empírico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3- Solicitar los estudios complementarios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en forma escalonada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4- Priorizar los menos agresivos hasta los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    más agresivos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Beta </a:t>
            </a:r>
            <a:r>
              <a:rPr lang="es-ES" sz="2000" dirty="0" err="1" smtClean="0"/>
              <a:t>Lactámicos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/>
              <a:t>                         BETA LACTAMICOS</a:t>
            </a:r>
          </a:p>
          <a:p>
            <a:pPr>
              <a:buNone/>
            </a:pPr>
            <a:endParaRPr lang="es-ES" b="1" dirty="0"/>
          </a:p>
          <a:p>
            <a:pPr>
              <a:buNone/>
            </a:pPr>
            <a:r>
              <a:rPr lang="es-ES" b="1" dirty="0" smtClean="0"/>
              <a:t>                            </a:t>
            </a:r>
            <a:r>
              <a:rPr lang="es-ES" sz="2800" b="1" dirty="0" smtClean="0"/>
              <a:t>Penicilinas</a:t>
            </a:r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</a:t>
            </a:r>
            <a:r>
              <a:rPr lang="es-ES" sz="2800" b="1" dirty="0" err="1" smtClean="0"/>
              <a:t>Cefalosporinas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</a:t>
            </a:r>
            <a:r>
              <a:rPr lang="es-ES" sz="2800" b="1" dirty="0" err="1" smtClean="0"/>
              <a:t>Monobactámicos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</a:t>
            </a:r>
            <a:r>
              <a:rPr lang="es-ES" sz="2800" b="1" dirty="0" err="1" smtClean="0"/>
              <a:t>Carbapenemas</a:t>
            </a:r>
            <a:endParaRPr lang="es-ES" sz="2800" b="1" dirty="0" smtClean="0"/>
          </a:p>
          <a:p>
            <a:pPr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Inhibidores de Beta </a:t>
            </a:r>
            <a:r>
              <a:rPr lang="es-ES" sz="2800" b="1" dirty="0" err="1" smtClean="0"/>
              <a:t>Lactamasas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2649</Words>
  <Application>Microsoft Office PowerPoint</Application>
  <PresentationFormat>Presentación en pantalla (4:3)</PresentationFormat>
  <Paragraphs>721</Paragraphs>
  <Slides>70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70</vt:i4>
      </vt:variant>
    </vt:vector>
  </HeadingPairs>
  <TitlesOfParts>
    <vt:vector size="71" baseType="lpstr">
      <vt:lpstr>Vértice</vt:lpstr>
      <vt:lpstr>BETA  LACTAMICOS</vt:lpstr>
      <vt:lpstr>   </vt:lpstr>
      <vt:lpstr>Fiebre</vt:lpstr>
      <vt:lpstr>Fiebre</vt:lpstr>
      <vt:lpstr>Fiebre</vt:lpstr>
      <vt:lpstr>Fiebre</vt:lpstr>
      <vt:lpstr>Fiebre</vt:lpstr>
      <vt:lpstr>Fiebre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   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 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  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   Beta Lactámicos</vt:lpstr>
      <vt:lpstr>Beta Lactámicos</vt:lpstr>
      <vt:lpstr>Beta Lactámicos</vt:lpstr>
      <vt:lpstr>Beta Lactámicos</vt:lpstr>
      <vt:lpstr>Beta Lactámicos</vt:lpstr>
      <vt:lpstr>Beta Lactámicos</vt:lpstr>
      <vt:lpstr>Beta Lactámicos</vt:lpstr>
      <vt:lpstr>Diapositiva 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BETA  LACTAMICOS</dc:title>
  <dc:creator>lucila</dc:creator>
  <cp:lastModifiedBy>Fernando Esper</cp:lastModifiedBy>
  <cp:revision>82</cp:revision>
  <dcterms:created xsi:type="dcterms:W3CDTF">2011-08-05T14:12:22Z</dcterms:created>
  <dcterms:modified xsi:type="dcterms:W3CDTF">2011-08-06T20:41:32Z</dcterms:modified>
</cp:coreProperties>
</file>