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sldx" ContentType="application/vnd.openxmlformats-officedocument.presentationml.slide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0"/>
  </p:notesMasterIdLst>
  <p:sldIdLst>
    <p:sldId id="256" r:id="rId2"/>
    <p:sldId id="281" r:id="rId3"/>
    <p:sldId id="286" r:id="rId4"/>
    <p:sldId id="270" r:id="rId5"/>
    <p:sldId id="257" r:id="rId6"/>
    <p:sldId id="258" r:id="rId7"/>
    <p:sldId id="259" r:id="rId8"/>
    <p:sldId id="260" r:id="rId9"/>
    <p:sldId id="261" r:id="rId10"/>
    <p:sldId id="262" r:id="rId11"/>
    <p:sldId id="282" r:id="rId12"/>
    <p:sldId id="263" r:id="rId13"/>
    <p:sldId id="264" r:id="rId14"/>
    <p:sldId id="265" r:id="rId15"/>
    <p:sldId id="266" r:id="rId16"/>
    <p:sldId id="267" r:id="rId17"/>
    <p:sldId id="271" r:id="rId18"/>
    <p:sldId id="272" r:id="rId19"/>
    <p:sldId id="275" r:id="rId20"/>
    <p:sldId id="273" r:id="rId21"/>
    <p:sldId id="274" r:id="rId22"/>
    <p:sldId id="276" r:id="rId23"/>
    <p:sldId id="277" r:id="rId24"/>
    <p:sldId id="278" r:id="rId25"/>
    <p:sldId id="279" r:id="rId26"/>
    <p:sldId id="280" r:id="rId27"/>
    <p:sldId id="284" r:id="rId28"/>
    <p:sldId id="285" r:id="rId29"/>
  </p:sldIdLst>
  <p:sldSz cx="9144000" cy="6858000" type="screen4x3"/>
  <p:notesSz cx="6858000" cy="9144000"/>
  <p:defaultTextStyle>
    <a:defPPr>
      <a:defRPr lang="es-A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206" y="-4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AR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7B7F42-E91E-471A-AA3E-5BFCC652D2C0}" type="datetimeFigureOut">
              <a:rPr lang="es-AR" smtClean="0"/>
              <a:t>22/05/2015</a:t>
            </a:fld>
            <a:endParaRPr lang="es-AR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AR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DB1D0DC-D4D6-4566-84A9-EC1B80180769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687162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AR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B1D0DC-D4D6-4566-84A9-EC1B80180769}" type="slidenum">
              <a:rPr lang="es-AR" smtClean="0"/>
              <a:t>25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0670594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A516F0-3EDF-4C80-933D-1417DD73E55B}" type="datetimeFigureOut">
              <a:rPr lang="es-AR" smtClean="0"/>
              <a:t>22/05/2015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2468C-E0A6-47B6-A655-FCD63259E662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A516F0-3EDF-4C80-933D-1417DD73E55B}" type="datetimeFigureOut">
              <a:rPr lang="es-AR" smtClean="0"/>
              <a:t>22/05/2015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2468C-E0A6-47B6-A655-FCD63259E662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A516F0-3EDF-4C80-933D-1417DD73E55B}" type="datetimeFigureOut">
              <a:rPr lang="es-AR" smtClean="0"/>
              <a:t>22/05/2015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2468C-E0A6-47B6-A655-FCD63259E662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A516F0-3EDF-4C80-933D-1417DD73E55B}" type="datetimeFigureOut">
              <a:rPr lang="es-AR" smtClean="0"/>
              <a:t>22/05/2015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2468C-E0A6-47B6-A655-FCD63259E662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A516F0-3EDF-4C80-933D-1417DD73E55B}" type="datetimeFigureOut">
              <a:rPr lang="es-AR" smtClean="0"/>
              <a:t>22/05/2015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2468C-E0A6-47B6-A655-FCD63259E662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A516F0-3EDF-4C80-933D-1417DD73E55B}" type="datetimeFigureOut">
              <a:rPr lang="es-AR" smtClean="0"/>
              <a:t>22/05/2015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2468C-E0A6-47B6-A655-FCD63259E662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A516F0-3EDF-4C80-933D-1417DD73E55B}" type="datetimeFigureOut">
              <a:rPr lang="es-AR" smtClean="0"/>
              <a:t>22/05/2015</a:t>
            </a:fld>
            <a:endParaRPr lang="es-AR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2468C-E0A6-47B6-A655-FCD63259E662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A516F0-3EDF-4C80-933D-1417DD73E55B}" type="datetimeFigureOut">
              <a:rPr lang="es-AR" smtClean="0"/>
              <a:t>22/05/2015</a:t>
            </a:fld>
            <a:endParaRPr lang="es-AR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2468C-E0A6-47B6-A655-FCD63259E662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A516F0-3EDF-4C80-933D-1417DD73E55B}" type="datetimeFigureOut">
              <a:rPr lang="es-AR" smtClean="0"/>
              <a:t>22/05/2015</a:t>
            </a:fld>
            <a:endParaRPr lang="es-AR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2468C-E0A6-47B6-A655-FCD63259E662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A516F0-3EDF-4C80-933D-1417DD73E55B}" type="datetimeFigureOut">
              <a:rPr lang="es-AR" smtClean="0"/>
              <a:t>22/05/2015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2468C-E0A6-47B6-A655-FCD63259E662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AR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A516F0-3EDF-4C80-933D-1417DD73E55B}" type="datetimeFigureOut">
              <a:rPr lang="es-AR" smtClean="0"/>
              <a:t>22/05/2015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F2468C-E0A6-47B6-A655-FCD63259E662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92D050"/>
            </a:gs>
            <a:gs pos="100000">
              <a:schemeClr val="bg2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A516F0-3EDF-4C80-933D-1417DD73E55B}" type="datetimeFigureOut">
              <a:rPr lang="es-AR" smtClean="0"/>
              <a:t>22/05/2015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F2468C-E0A6-47B6-A655-FCD63259E662}" type="slidenum">
              <a:rPr lang="es-AR" smtClean="0"/>
              <a:t>‹Nº›</a:t>
            </a:fld>
            <a:endParaRPr lang="es-A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A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Diapositiva_de_Microsoft_PowerPoint1.sld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4.emf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785786" y="4071942"/>
            <a:ext cx="7772400" cy="1470025"/>
          </a:xfrm>
        </p:spPr>
        <p:txBody>
          <a:bodyPr/>
          <a:lstStyle/>
          <a:p>
            <a:r>
              <a:rPr lang="es-AR" dirty="0" smtClean="0"/>
              <a:t>Taller de Vacunación</a:t>
            </a:r>
            <a:endParaRPr lang="es-AR" dirty="0"/>
          </a:p>
        </p:txBody>
      </p:sp>
      <p:pic>
        <p:nvPicPr>
          <p:cNvPr id="4" name="0 Imagen" descr="446274040vaccin.jpg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429124" y="857232"/>
            <a:ext cx="3448054" cy="278608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AR" b="1" dirty="0"/>
              <a:t>Hepatitis B</a:t>
            </a:r>
            <a:br>
              <a:rPr lang="es-AR" b="1" dirty="0"/>
            </a:br>
            <a:endParaRPr lang="es-AR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67544" y="908720"/>
            <a:ext cx="8229600" cy="4929411"/>
          </a:xfrm>
        </p:spPr>
        <p:txBody>
          <a:bodyPr>
            <a:noAutofit/>
          </a:bodyPr>
          <a:lstStyle/>
          <a:p>
            <a:r>
              <a:rPr lang="es-AR" sz="2400" b="1" dirty="0" smtClean="0"/>
              <a:t>Efectos </a:t>
            </a:r>
            <a:r>
              <a:rPr lang="es-AR" sz="2400" b="1" dirty="0"/>
              <a:t>transitorios y dolores menores en el sitio de inyección (5-15%), fiebre (2-3% -usualmente baja),</a:t>
            </a:r>
          </a:p>
          <a:p>
            <a:r>
              <a:rPr lang="es-AR" sz="2400" b="1" dirty="0"/>
              <a:t>nauseas, vértigo, malestares, mialgia artralgia</a:t>
            </a:r>
          </a:p>
          <a:p>
            <a:r>
              <a:rPr lang="es-AR" sz="2400" b="1" dirty="0"/>
              <a:t>No es común la anafilaxia si ocurre a una tasa estimada de 1/1.000.000 dosis.</a:t>
            </a:r>
          </a:p>
          <a:p>
            <a:r>
              <a:rPr lang="es-AR" sz="2400" b="1" dirty="0"/>
              <a:t>*A pesar de que varios eventos (enfermedades </a:t>
            </a:r>
            <a:r>
              <a:rPr lang="es-AR" sz="2400" b="1" dirty="0" err="1"/>
              <a:t>desmielinizantes</a:t>
            </a:r>
            <a:r>
              <a:rPr lang="es-AR" sz="2400" b="1" dirty="0"/>
              <a:t>, S. Guillan-Barré, artritis, y síndrome </a:t>
            </a:r>
            <a:r>
              <a:rPr lang="es-AR" sz="2400" b="1" dirty="0" smtClean="0"/>
              <a:t>de muerte </a:t>
            </a:r>
            <a:r>
              <a:rPr lang="es-AR" sz="2400" b="1" dirty="0"/>
              <a:t>súbita en infantes) se han informado, no hay evidencia adecuada para aceptar la posibilidad de </a:t>
            </a:r>
            <a:r>
              <a:rPr lang="es-AR" sz="2400" b="1" dirty="0" smtClean="0"/>
              <a:t>que estén </a:t>
            </a:r>
            <a:r>
              <a:rPr lang="es-AR" sz="2400" b="1" dirty="0"/>
              <a:t>causadas por la vacuna de Hepatitis. Tampoco hay evidencia significativa para establecer </a:t>
            </a:r>
            <a:r>
              <a:rPr lang="es-AR" sz="2400" b="1" dirty="0" smtClean="0"/>
              <a:t>relación causal </a:t>
            </a:r>
            <a:r>
              <a:rPr lang="es-AR" sz="2400" b="1" dirty="0"/>
              <a:t>entre esclerosis múltiple, fatiga crónica, artritis reumatoide, desórdenes autoinmunes o </a:t>
            </a:r>
            <a:r>
              <a:rPr lang="es-AR" sz="2400" b="1" dirty="0" smtClean="0"/>
              <a:t>enfermedad inflamatoria </a:t>
            </a:r>
            <a:r>
              <a:rPr lang="es-AR" sz="2400" b="1" dirty="0"/>
              <a:t>del intestino relacionadas con hepatitis B</a:t>
            </a:r>
            <a:r>
              <a:rPr lang="es-AR" sz="2400" b="1" dirty="0" smtClean="0"/>
              <a:t>.</a:t>
            </a:r>
            <a:endParaRPr lang="es-AR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AR" b="1" dirty="0"/>
              <a:t>Hepatitis A</a:t>
            </a:r>
            <a:br>
              <a:rPr lang="es-AR" b="1" dirty="0"/>
            </a:br>
            <a:endParaRPr lang="es-AR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AR" b="1" dirty="0" smtClean="0"/>
              <a:t>Dolor</a:t>
            </a:r>
            <a:r>
              <a:rPr lang="es-AR" b="1" dirty="0"/>
              <a:t>, tumefacción en el sitio de inyección</a:t>
            </a:r>
          </a:p>
          <a:p>
            <a:r>
              <a:rPr lang="es-AR" b="1" dirty="0"/>
              <a:t>Dolor fugaz, induración y rara vez eritema.</a:t>
            </a:r>
          </a:p>
          <a:p>
            <a:r>
              <a:rPr lang="es-AR" b="1" dirty="0"/>
              <a:t>Fiebre, malestar, mialgia y otros síntomas sistémicos,</a:t>
            </a:r>
          </a:p>
          <a:p>
            <a:r>
              <a:rPr lang="es-AR" b="1" dirty="0"/>
              <a:t>Generalmente horas después de la vacunación. Los efectos adversos son poco frecuentes</a:t>
            </a:r>
            <a:r>
              <a:rPr lang="es-AR" sz="2800" b="1" dirty="0"/>
              <a:t>.</a:t>
            </a:r>
            <a:endParaRPr lang="es-AR" sz="2800" dirty="0"/>
          </a:p>
          <a:p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39349943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AR" b="1" dirty="0" err="1"/>
              <a:t>Antineumocóccicas</a:t>
            </a:r>
            <a:r>
              <a:rPr lang="es-AR" b="1" dirty="0"/>
              <a:t> conjugada 13 </a:t>
            </a:r>
            <a:r>
              <a:rPr lang="es-AR" b="1" dirty="0" err="1"/>
              <a:t>valente</a:t>
            </a:r>
            <a:r>
              <a:rPr lang="es-AR" b="1" dirty="0"/>
              <a:t/>
            </a:r>
            <a:br>
              <a:rPr lang="es-AR" b="1" dirty="0"/>
            </a:br>
            <a:endParaRPr lang="es-AR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s-AR" b="1" dirty="0" smtClean="0"/>
              <a:t>Locales</a:t>
            </a:r>
            <a:r>
              <a:rPr lang="es-AR" b="1" dirty="0"/>
              <a:t>: Eritema, induración y dolor (30%).</a:t>
            </a:r>
          </a:p>
          <a:p>
            <a:r>
              <a:rPr lang="es-AR" b="1" dirty="0"/>
              <a:t>Son leves y se resuelven en menos de 48 horas. Estas reacciones son más importantes en individuos con</a:t>
            </a:r>
          </a:p>
          <a:p>
            <a:r>
              <a:rPr lang="es-AR" b="1" dirty="0"/>
              <a:t>altas concentraciones de anticuerpos, debido quizás a un fenómeno de hipersensibilidad tipo </a:t>
            </a:r>
            <a:r>
              <a:rPr lang="es-AR" b="1" dirty="0" err="1"/>
              <a:t>Arthus</a:t>
            </a:r>
            <a:r>
              <a:rPr lang="es-AR" b="1" dirty="0"/>
              <a:t> (edema,</a:t>
            </a:r>
          </a:p>
          <a:p>
            <a:r>
              <a:rPr lang="es-AR" b="1" dirty="0"/>
              <a:t>induración en el lugar de la inyección; la reacción es máxima entre las cuatro y las diez horas posteriores y</a:t>
            </a:r>
          </a:p>
          <a:p>
            <a:r>
              <a:rPr lang="es-AR" b="1" dirty="0"/>
              <a:t>suele mostrar una notable disminución a las 48 horas).</a:t>
            </a:r>
            <a:endParaRPr lang="es-A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AR" b="1" dirty="0"/>
              <a:t>VPH (Virus de papiloma Humano)</a:t>
            </a:r>
            <a:br>
              <a:rPr lang="es-AR" b="1" dirty="0"/>
            </a:br>
            <a:endParaRPr lang="es-AR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s-AR" b="1" dirty="0" smtClean="0"/>
              <a:t>Manifestaciones </a:t>
            </a:r>
            <a:r>
              <a:rPr lang="es-AR" b="1" dirty="0"/>
              <a:t>en SNC: Cefaleas, mareos</a:t>
            </a:r>
          </a:p>
          <a:p>
            <a:r>
              <a:rPr lang="es-AR" b="1" dirty="0"/>
              <a:t>Manifestaciones gastrointestinales: nauseas, vómitos, diarrea, dolor abdominal</a:t>
            </a:r>
          </a:p>
          <a:p>
            <a:r>
              <a:rPr lang="es-AR" b="1" dirty="0"/>
              <a:t>Manifestaciones musculo-esqueléticas: mialgias, artralgias</a:t>
            </a:r>
          </a:p>
          <a:p>
            <a:r>
              <a:rPr lang="es-AR" b="1" dirty="0"/>
              <a:t>Manifestaciones cutáneas: prurito, erupción, urticaria</a:t>
            </a:r>
          </a:p>
          <a:p>
            <a:r>
              <a:rPr lang="es-AR" b="1" dirty="0"/>
              <a:t>Manifestaciones generales y en el sitio de aplicación: fiebre y reacción local en el sitio de aplicación como</a:t>
            </a:r>
          </a:p>
          <a:p>
            <a:r>
              <a:rPr lang="es-AR" b="1" dirty="0"/>
              <a:t>dolor, enrojecimiento y tumefacción.</a:t>
            </a:r>
            <a:endParaRPr lang="es-A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AR" b="1" dirty="0"/>
              <a:t>CONTRAINDICACIONES VERDADERAS</a:t>
            </a:r>
            <a:br>
              <a:rPr lang="es-AR" b="1" dirty="0"/>
            </a:br>
            <a:endParaRPr lang="es-AR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s-AR" b="1" dirty="0" smtClean="0"/>
              <a:t>Se </a:t>
            </a:r>
            <a:r>
              <a:rPr lang="es-AR" b="1" dirty="0"/>
              <a:t>trata de una condición de la persona que tiene riesgo aumentado de reacción adversa seria </a:t>
            </a:r>
            <a:r>
              <a:rPr lang="es-AR" b="1" dirty="0" smtClean="0"/>
              <a:t>a una </a:t>
            </a:r>
            <a:r>
              <a:rPr lang="es-AR" b="1" dirty="0"/>
              <a:t>vacuna, donde la misma no debe ser administrada:</a:t>
            </a:r>
          </a:p>
          <a:p>
            <a:r>
              <a:rPr lang="es-AR" sz="3800" b="1" dirty="0">
                <a:solidFill>
                  <a:srgbClr val="FF0000"/>
                </a:solidFill>
              </a:rPr>
              <a:t>Contraindicaciones de vacuna DPT/Cuádruple/Pentavalente</a:t>
            </a:r>
            <a:r>
              <a:rPr lang="es-AR" b="1" dirty="0"/>
              <a:t>:</a:t>
            </a:r>
          </a:p>
          <a:p>
            <a:r>
              <a:rPr lang="es-AR" b="1" dirty="0"/>
              <a:t>Personas con encefalopatía dentro de los 7 días posteriores a la administración de dosis previas.</a:t>
            </a:r>
          </a:p>
          <a:p>
            <a:r>
              <a:rPr lang="es-AR" sz="3800" b="1" dirty="0">
                <a:solidFill>
                  <a:srgbClr val="FF0000"/>
                </a:solidFill>
              </a:rPr>
              <a:t>Contraindicaciones de vacuna OPV:</a:t>
            </a:r>
          </a:p>
          <a:p>
            <a:r>
              <a:rPr lang="es-AR" b="1" dirty="0"/>
              <a:t>Personas que padecen HIV o contacto con HIV, inmunocomprometidos (tumores sólidos </a:t>
            </a:r>
            <a:r>
              <a:rPr lang="es-AR" b="1" dirty="0" smtClean="0"/>
              <a:t>y hematológicos</a:t>
            </a:r>
            <a:r>
              <a:rPr lang="es-AR" b="1" dirty="0"/>
              <a:t>, inmunodeficiencias congénitas, terapia inmunosupresora), contacto con </a:t>
            </a:r>
            <a:r>
              <a:rPr lang="es-AR" b="1" dirty="0" smtClean="0"/>
              <a:t>pacientes con </a:t>
            </a:r>
            <a:r>
              <a:rPr lang="es-AR" b="1" dirty="0"/>
              <a:t>inmunodeficiencias.</a:t>
            </a:r>
          </a:p>
          <a:p>
            <a:r>
              <a:rPr lang="es-AR" sz="3800" b="1" dirty="0">
                <a:solidFill>
                  <a:srgbClr val="FF0000"/>
                </a:solidFill>
              </a:rPr>
              <a:t>Contraindicaciones de vacuna IPV</a:t>
            </a:r>
            <a:r>
              <a:rPr lang="es-AR" b="1" dirty="0"/>
              <a:t>:</a:t>
            </a:r>
          </a:p>
          <a:p>
            <a:r>
              <a:rPr lang="es-AR" b="1" dirty="0"/>
              <a:t>Personas con antecedentes de: reacción anafiláctica a la neomicina, estreptomicina, o </a:t>
            </a:r>
            <a:r>
              <a:rPr lang="es-AR" b="1" dirty="0" err="1" smtClean="0"/>
              <a:t>polimixina</a:t>
            </a:r>
            <a:r>
              <a:rPr lang="es-AR" b="1" dirty="0"/>
              <a:t> </a:t>
            </a:r>
            <a:r>
              <a:rPr lang="es-AR" b="1" dirty="0" smtClean="0"/>
              <a:t>B</a:t>
            </a:r>
            <a:r>
              <a:rPr lang="es-AR" b="1" dirty="0"/>
              <a:t>.</a:t>
            </a:r>
            <a:endParaRPr lang="es-A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67544" y="332656"/>
            <a:ext cx="8229600" cy="452596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s-AR" sz="2800" b="1" dirty="0">
                <a:solidFill>
                  <a:srgbClr val="FF0000"/>
                </a:solidFill>
              </a:rPr>
              <a:t>Contraindicaciones de vacuna Varicela:</a:t>
            </a:r>
          </a:p>
          <a:p>
            <a:r>
              <a:rPr lang="es-AR" sz="2800" b="1" dirty="0"/>
              <a:t>Anafilaxia a la neomicina, embarazo, </a:t>
            </a:r>
            <a:r>
              <a:rPr lang="es-AR" sz="2800" b="1" dirty="0" err="1"/>
              <a:t>inmunocomprometidos</a:t>
            </a:r>
            <a:r>
              <a:rPr lang="es-AR" sz="2800" b="1" dirty="0"/>
              <a:t>.</a:t>
            </a:r>
          </a:p>
          <a:p>
            <a:pPr marL="0" indent="0">
              <a:buNone/>
            </a:pPr>
            <a:r>
              <a:rPr lang="es-AR" sz="2800" b="1" dirty="0">
                <a:solidFill>
                  <a:srgbClr val="FF0000"/>
                </a:solidFill>
              </a:rPr>
              <a:t>Contraindicaciones de vacunas de hepatitis:</a:t>
            </a:r>
          </a:p>
          <a:p>
            <a:r>
              <a:rPr lang="es-AR" sz="2800" b="1" dirty="0"/>
              <a:t>Personas con antecedentes de:</a:t>
            </a:r>
          </a:p>
          <a:p>
            <a:r>
              <a:rPr lang="es-AR" sz="2800" b="1" dirty="0"/>
              <a:t>Hepatitis B: reacción anafiláctica a la levadura de cerveza</a:t>
            </a:r>
          </a:p>
          <a:p>
            <a:r>
              <a:rPr lang="es-AR" sz="2800" b="1" dirty="0"/>
              <a:t>Hepatitis A. Reacción anafiláctica a 2-fenoxietanol o alumbre</a:t>
            </a:r>
          </a:p>
          <a:p>
            <a:pPr marL="0" indent="0">
              <a:buNone/>
            </a:pPr>
            <a:r>
              <a:rPr lang="es-AR" sz="2800" b="1" dirty="0">
                <a:solidFill>
                  <a:srgbClr val="FF0000"/>
                </a:solidFill>
              </a:rPr>
              <a:t>Contraindicaciones de vacuna influenza:</a:t>
            </a:r>
          </a:p>
          <a:p>
            <a:r>
              <a:rPr lang="es-AR" sz="2800" b="1" dirty="0"/>
              <a:t>Personas con antecedentes de reacción anafiláctica a huevo</a:t>
            </a:r>
            <a:endParaRPr lang="es-AR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217443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s-AR" b="1" dirty="0">
                <a:solidFill>
                  <a:srgbClr val="FF0000"/>
                </a:solidFill>
              </a:rPr>
              <a:t>Contraindicaciones de vacuna contra fiebre amarilla:</a:t>
            </a:r>
          </a:p>
          <a:p>
            <a:r>
              <a:rPr lang="es-AR" b="1" dirty="0"/>
              <a:t>Personas con antecedentes de reacción anafiláctica a huevo, embarazo, inmunosupresión, </a:t>
            </a:r>
            <a:r>
              <a:rPr lang="es-AR" b="1" dirty="0" smtClean="0"/>
              <a:t>niños menores </a:t>
            </a:r>
            <a:r>
              <a:rPr lang="es-AR" b="1" dirty="0"/>
              <a:t>de seis meses de vida. Personas con antecedentes de enfermedades del timo (</a:t>
            </a:r>
            <a:r>
              <a:rPr lang="es-AR" b="1" dirty="0" smtClean="0"/>
              <a:t>de cualquier </a:t>
            </a:r>
            <a:r>
              <a:rPr lang="es-AR" b="1" dirty="0"/>
              <a:t>estirpe). Miastenia </a:t>
            </a:r>
            <a:r>
              <a:rPr lang="es-AR" b="1" dirty="0" err="1"/>
              <a:t>gravis</a:t>
            </a:r>
            <a:endParaRPr lang="es-AR" b="1" dirty="0"/>
          </a:p>
          <a:p>
            <a:pPr marL="0" indent="0">
              <a:buNone/>
            </a:pPr>
            <a:r>
              <a:rPr lang="es-AR" b="1" dirty="0">
                <a:solidFill>
                  <a:srgbClr val="FF0000"/>
                </a:solidFill>
              </a:rPr>
              <a:t>Contraindicaciones de la vacuna contra VPH:</a:t>
            </a:r>
          </a:p>
          <a:p>
            <a:r>
              <a:rPr lang="es-AR" b="1" dirty="0"/>
              <a:t>Personas que se encuentran cursando embarazo o lactancia.</a:t>
            </a:r>
            <a:endParaRPr lang="es-A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AR" b="1" dirty="0" smtClean="0"/>
              <a:t>Protocolo de administración</a:t>
            </a:r>
            <a:r>
              <a:rPr lang="es-AR" dirty="0" smtClean="0"/>
              <a:t/>
            </a:r>
            <a:br>
              <a:rPr lang="es-AR" dirty="0" smtClean="0"/>
            </a:br>
            <a:endParaRPr lang="es-AR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r>
              <a:rPr lang="es-AR" i="1" dirty="0"/>
              <a:t> </a:t>
            </a:r>
            <a:endParaRPr lang="es-AR" dirty="0"/>
          </a:p>
          <a:p>
            <a:pPr>
              <a:buNone/>
            </a:pPr>
            <a:r>
              <a:rPr lang="es-AR" sz="9600" dirty="0"/>
              <a:t>1) 	Lavarse las manos antes de cada administración; no es necesario el uso de guantes, a menos que tenga lesiones abiertas en las manos</a:t>
            </a:r>
            <a:r>
              <a:rPr lang="es-AR" sz="9600" dirty="0" smtClean="0"/>
              <a:t>.</a:t>
            </a:r>
            <a:r>
              <a:rPr lang="es-AR" sz="9600" dirty="0"/>
              <a:t> </a:t>
            </a:r>
          </a:p>
          <a:p>
            <a:pPr>
              <a:buNone/>
            </a:pPr>
            <a:r>
              <a:rPr lang="es-AR" sz="9600" dirty="0"/>
              <a:t>2) 	Preparación del </a:t>
            </a:r>
            <a:r>
              <a:rPr lang="es-AR" sz="9600" dirty="0" smtClean="0"/>
              <a:t>material</a:t>
            </a:r>
            <a:r>
              <a:rPr lang="es-AR" sz="9600" dirty="0"/>
              <a:t> </a:t>
            </a:r>
          </a:p>
          <a:p>
            <a:pPr lvl="0"/>
            <a:r>
              <a:rPr lang="es-AR" sz="9600" dirty="0"/>
              <a:t>algodón y agua estéril o antiséptico, apósitos;</a:t>
            </a:r>
          </a:p>
          <a:p>
            <a:pPr lvl="0"/>
            <a:r>
              <a:rPr lang="es-AR" sz="9600" dirty="0"/>
              <a:t>contenedor de residuos cortantes o punzantes;</a:t>
            </a:r>
          </a:p>
          <a:p>
            <a:pPr lvl="0"/>
            <a:r>
              <a:rPr lang="es-AR" sz="9600" dirty="0"/>
              <a:t>material de soporte administrativo;</a:t>
            </a:r>
          </a:p>
          <a:p>
            <a:pPr lvl="0"/>
            <a:r>
              <a:rPr lang="es-AR" sz="9600" dirty="0"/>
              <a:t>comprobar la fecha de caducidad de todo el material.</a:t>
            </a:r>
          </a:p>
          <a:p>
            <a:pPr>
              <a:buNone/>
            </a:pPr>
            <a:endParaRPr lang="es-AR" sz="9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s-AR" dirty="0" smtClean="0"/>
              <a:t>3) 	Preparación de la </a:t>
            </a:r>
            <a:r>
              <a:rPr lang="es-AR" dirty="0" smtClean="0"/>
              <a:t>vacuna</a:t>
            </a:r>
            <a:r>
              <a:rPr lang="es-AR" dirty="0" smtClean="0"/>
              <a:t> </a:t>
            </a:r>
          </a:p>
          <a:p>
            <a:pPr lvl="0"/>
            <a:r>
              <a:rPr lang="es-AR" dirty="0" smtClean="0"/>
              <a:t>sacar la vacuna de la heladera unos minutos antes para que se atempere;</a:t>
            </a:r>
          </a:p>
          <a:p>
            <a:pPr lvl="0"/>
            <a:r>
              <a:rPr lang="es-AR" dirty="0" smtClean="0"/>
              <a:t>comprobar que la vacuna está en buenas condiciones,  aspecto físico, turbidez, cambios de color y floculación;</a:t>
            </a:r>
          </a:p>
          <a:p>
            <a:pPr lvl="0"/>
            <a:r>
              <a:rPr lang="es-AR" dirty="0" smtClean="0"/>
              <a:t>agitar la vacuna, debe ser una mezcla homogénea</a:t>
            </a:r>
            <a:r>
              <a:rPr lang="es-AR" dirty="0" smtClean="0"/>
              <a:t>.</a:t>
            </a:r>
            <a:r>
              <a:rPr lang="es-AR" dirty="0" smtClean="0"/>
              <a:t> </a:t>
            </a:r>
          </a:p>
          <a:p>
            <a:r>
              <a:rPr lang="es-AR" dirty="0" smtClean="0"/>
              <a:t> 4)	Aplicar el procedimiento de administración que corresponda  según la vía utilizada (ver a continuación)</a:t>
            </a:r>
          </a:p>
          <a:p>
            <a:pPr marL="0" indent="0">
              <a:buNone/>
            </a:pPr>
            <a:r>
              <a:rPr lang="es-AR" dirty="0" smtClean="0"/>
              <a:t> </a:t>
            </a:r>
          </a:p>
          <a:p>
            <a:endParaRPr lang="es-A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AR" b="1" dirty="0" smtClean="0"/>
              <a:t>Técnicas de administración de las vacunas</a:t>
            </a:r>
            <a:endParaRPr lang="es-AR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es-ES" dirty="0" smtClean="0"/>
              <a:t> </a:t>
            </a:r>
            <a:endParaRPr lang="es-AR" dirty="0" smtClean="0"/>
          </a:p>
          <a:p>
            <a:r>
              <a:rPr lang="es-ES" i="1" dirty="0" smtClean="0"/>
              <a:t>Antes de aplicar cualquier vacuna, el farmacéutico debe tomar las precauciones necesarias para prevenir accidentes. Las medidas de bioseguridad tienen por objetivo poner barreras a los agentes que se transmiten por contacto con sangre de infectados o enfermos de Hepatitis B y o SIDA u otras patologías.</a:t>
            </a:r>
            <a:r>
              <a:rPr lang="es-ES" dirty="0" smtClean="0"/>
              <a:t> </a:t>
            </a:r>
            <a:endParaRPr lang="es-AR" dirty="0" smtClean="0"/>
          </a:p>
          <a:p>
            <a:r>
              <a:rPr lang="es-ES" i="1" dirty="0" smtClean="0"/>
              <a:t>Antes de la administración de las vacunas, el farmacéutico deberá hacer  el cuestionario </a:t>
            </a:r>
            <a:r>
              <a:rPr lang="es-ES" i="1" dirty="0" err="1" smtClean="0"/>
              <a:t>prevacunal</a:t>
            </a:r>
            <a:r>
              <a:rPr lang="es-ES" i="1" dirty="0" smtClean="0"/>
              <a:t> a fin de no olvidar aquellas situaciones en las que se debe tener en cuenta alguna precaución o en las que existen contraindica­ciones para la aplicación. Por ello, constituye una orientación general que debe individualizarse en cada caso.</a:t>
            </a:r>
            <a:endParaRPr lang="es-AR" dirty="0" smtClean="0"/>
          </a:p>
          <a:p>
            <a:endParaRPr lang="es-A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Marcador de contenido" descr="Calendario de Vacunación 2015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095520" cy="6429396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AR" b="1" i="1" dirty="0" smtClean="0"/>
              <a:t>Vías de administración recomendadas para las vacunas más conocidas</a:t>
            </a:r>
            <a:r>
              <a:rPr lang="es-AR" dirty="0" smtClean="0"/>
              <a:t/>
            </a:r>
            <a:br>
              <a:rPr lang="es-AR" dirty="0" smtClean="0"/>
            </a:br>
            <a:endParaRPr lang="es-AR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s-AR" b="1" dirty="0" smtClean="0"/>
              <a:t> </a:t>
            </a:r>
            <a:endParaRPr lang="es-AR" dirty="0" smtClean="0"/>
          </a:p>
          <a:p>
            <a:pPr lvl="0"/>
            <a:r>
              <a:rPr lang="es-AR" i="1" dirty="0" smtClean="0"/>
              <a:t>Vía exclusivamente Intramuscular</a:t>
            </a:r>
            <a:r>
              <a:rPr lang="es-AR" dirty="0" smtClean="0"/>
              <a:t>:- DTP/</a:t>
            </a:r>
            <a:r>
              <a:rPr lang="es-AR" dirty="0" err="1" smtClean="0"/>
              <a:t>DTPa</a:t>
            </a:r>
            <a:r>
              <a:rPr lang="es-AR" dirty="0" smtClean="0"/>
              <a:t>- DT- Antitetánica-</a:t>
            </a:r>
            <a:r>
              <a:rPr lang="es-AR" dirty="0" err="1" smtClean="0"/>
              <a:t>Td</a:t>
            </a:r>
            <a:r>
              <a:rPr lang="es-AR" dirty="0" smtClean="0"/>
              <a:t>- DTP-</a:t>
            </a:r>
            <a:r>
              <a:rPr lang="es-AR" dirty="0" err="1" smtClean="0"/>
              <a:t>Hib</a:t>
            </a:r>
            <a:r>
              <a:rPr lang="es-AR" dirty="0" smtClean="0"/>
              <a:t>- DTP-</a:t>
            </a:r>
            <a:r>
              <a:rPr lang="es-AR" dirty="0" err="1" smtClean="0"/>
              <a:t>HiB</a:t>
            </a:r>
            <a:r>
              <a:rPr lang="es-AR" dirty="0" smtClean="0"/>
              <a:t>-HB</a:t>
            </a:r>
            <a:r>
              <a:rPr lang="es-ES" dirty="0" smtClean="0"/>
              <a:t>- Antigripal - Antihepatitis B- Antihepatitis A</a:t>
            </a:r>
            <a:r>
              <a:rPr lang="es-AR" dirty="0" smtClean="0"/>
              <a:t>.</a:t>
            </a:r>
          </a:p>
          <a:p>
            <a:pPr lvl="0"/>
            <a:r>
              <a:rPr lang="es-ES" i="1" dirty="0" smtClean="0"/>
              <a:t>Vía indistintamente I.M. o subcutánea</a:t>
            </a:r>
            <a:r>
              <a:rPr lang="es-ES" dirty="0" smtClean="0"/>
              <a:t>:- </a:t>
            </a:r>
            <a:r>
              <a:rPr lang="es-ES" dirty="0" err="1" smtClean="0"/>
              <a:t>Antineumocócica</a:t>
            </a:r>
            <a:r>
              <a:rPr lang="es-ES" dirty="0" smtClean="0"/>
              <a:t>- </a:t>
            </a:r>
            <a:r>
              <a:rPr lang="es-ES" dirty="0" err="1" smtClean="0"/>
              <a:t>Antimeningocócica</a:t>
            </a:r>
            <a:r>
              <a:rPr lang="es-ES" dirty="0" smtClean="0"/>
              <a:t>-</a:t>
            </a:r>
            <a:endParaRPr lang="es-AR" dirty="0" smtClean="0"/>
          </a:p>
          <a:p>
            <a:pPr lvl="0"/>
            <a:r>
              <a:rPr lang="es-AR" i="1" dirty="0" smtClean="0"/>
              <a:t>Vía exclusivamente </a:t>
            </a:r>
            <a:r>
              <a:rPr lang="es-AR" i="1" dirty="0" err="1" smtClean="0"/>
              <a:t>subcutánea</a:t>
            </a:r>
            <a:r>
              <a:rPr lang="es-AR" dirty="0" err="1" smtClean="0"/>
              <a:t>:Triplevíral</a:t>
            </a:r>
            <a:r>
              <a:rPr lang="es-AR" dirty="0" smtClean="0"/>
              <a:t>- Polio </a:t>
            </a:r>
            <a:r>
              <a:rPr lang="es-AR" dirty="0" err="1" smtClean="0"/>
              <a:t>Salk</a:t>
            </a:r>
            <a:r>
              <a:rPr lang="es-AR" dirty="0" smtClean="0"/>
              <a:t>- </a:t>
            </a:r>
            <a:r>
              <a:rPr lang="es-AR" dirty="0" err="1" smtClean="0"/>
              <a:t>Antisarampionosa</a:t>
            </a:r>
            <a:r>
              <a:rPr lang="es-AR" dirty="0" smtClean="0"/>
              <a:t>- </a:t>
            </a:r>
            <a:r>
              <a:rPr lang="es-AR" dirty="0" err="1" smtClean="0"/>
              <a:t>Antirrubéola</a:t>
            </a:r>
            <a:r>
              <a:rPr lang="es-AR" dirty="0" smtClean="0"/>
              <a:t>- </a:t>
            </a:r>
            <a:r>
              <a:rPr lang="es-AR" dirty="0" err="1" smtClean="0"/>
              <a:t>Antitifoidea</a:t>
            </a:r>
            <a:r>
              <a:rPr lang="es-AR" dirty="0" smtClean="0"/>
              <a:t> parenteral- Fiebre amarilla.</a:t>
            </a:r>
          </a:p>
          <a:p>
            <a:pPr lvl="0"/>
            <a:r>
              <a:rPr lang="es-AR" i="1" dirty="0" smtClean="0"/>
              <a:t>Vía intradérmica</a:t>
            </a:r>
            <a:r>
              <a:rPr lang="es-AR" dirty="0" smtClean="0"/>
              <a:t>: BGC.</a:t>
            </a:r>
          </a:p>
          <a:p>
            <a:pPr lvl="0"/>
            <a:r>
              <a:rPr lang="it-IT" dirty="0" smtClean="0"/>
              <a:t>Vía oral</a:t>
            </a:r>
            <a:r>
              <a:rPr lang="it-IT" b="1" dirty="0" smtClean="0"/>
              <a:t>:</a:t>
            </a:r>
            <a:r>
              <a:rPr lang="it-IT" dirty="0" smtClean="0"/>
              <a:t>- Polio Sabin- antitiroidea- antirotavirus.</a:t>
            </a:r>
            <a:endParaRPr lang="es-AR" dirty="0" smtClean="0"/>
          </a:p>
          <a:p>
            <a:endParaRPr lang="es-A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endParaRPr lang="es-AR" dirty="0" smtClean="0"/>
          </a:p>
          <a:p>
            <a:endParaRPr lang="es-AR" dirty="0"/>
          </a:p>
        </p:txBody>
      </p:sp>
      <p:sp>
        <p:nvSpPr>
          <p:cNvPr id="4" name="3 Rectángulo"/>
          <p:cNvSpPr/>
          <p:nvPr/>
        </p:nvSpPr>
        <p:spPr>
          <a:xfrm>
            <a:off x="857224" y="0"/>
            <a:ext cx="7215238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AR" i="1" dirty="0" smtClean="0"/>
              <a:t> </a:t>
            </a:r>
            <a:r>
              <a:rPr lang="es-AR" b="1" i="1" dirty="0" smtClean="0"/>
              <a:t>Vía subcutánea</a:t>
            </a:r>
            <a:endParaRPr lang="es-AR" dirty="0" smtClean="0"/>
          </a:p>
          <a:p>
            <a:r>
              <a:rPr lang="es-AR" b="1" i="1" dirty="0" smtClean="0"/>
              <a:t> </a:t>
            </a:r>
            <a:endParaRPr lang="es-AR" dirty="0" smtClean="0"/>
          </a:p>
          <a:p>
            <a:r>
              <a:rPr lang="es-AR" dirty="0" smtClean="0"/>
              <a:t>Usando esta vía se procura alojar el producto en el interior del tejido conjuntivo lugar en el que se obtiene una absorción más lenta que en la vía intramuscular.</a:t>
            </a:r>
          </a:p>
          <a:p>
            <a:r>
              <a:rPr lang="es-AR" dirty="0" smtClean="0"/>
              <a:t> </a:t>
            </a:r>
          </a:p>
          <a:p>
            <a:pPr lvl="0"/>
            <a:r>
              <a:rPr lang="es-AR" i="1" dirty="0" smtClean="0"/>
              <a:t>Proceso de administración:</a:t>
            </a:r>
            <a:endParaRPr lang="es-AR" dirty="0" smtClean="0"/>
          </a:p>
          <a:p>
            <a:r>
              <a:rPr lang="es-AR" dirty="0" smtClean="0"/>
              <a:t> </a:t>
            </a:r>
          </a:p>
          <a:p>
            <a:r>
              <a:rPr lang="es-AR" dirty="0" smtClean="0"/>
              <a:t>- 	desinfección o limpieza previa (como en las demás vías parenterales);</a:t>
            </a:r>
          </a:p>
          <a:p>
            <a:r>
              <a:rPr lang="es-AR" dirty="0" smtClean="0"/>
              <a:t>- 	el lugar de elección preferencial para la administración de vacunas subcutáneas es el área </a:t>
            </a:r>
            <a:r>
              <a:rPr lang="es-AR" dirty="0" err="1" smtClean="0"/>
              <a:t>deltoidea</a:t>
            </a:r>
            <a:r>
              <a:rPr lang="es-AR" dirty="0" smtClean="0"/>
              <a:t> o la cara </a:t>
            </a:r>
            <a:r>
              <a:rPr lang="es-AR" dirty="0" err="1" smtClean="0"/>
              <a:t>anteroexterna</a:t>
            </a:r>
            <a:r>
              <a:rPr lang="es-AR" dirty="0" smtClean="0"/>
              <a:t> del muslo;</a:t>
            </a:r>
          </a:p>
          <a:p>
            <a:r>
              <a:rPr lang="es-AR" dirty="0" smtClean="0"/>
              <a:t>- 	las agujas y jeringas más adecuadas para la administración son las mismas que para administrar insulina (tapón rojo o marrón, aguja naranja);</a:t>
            </a:r>
          </a:p>
          <a:p>
            <a:r>
              <a:rPr lang="es-AR" dirty="0" smtClean="0"/>
              <a:t>- 	se pincha haciendo el "pellizco" habitual para las administraciones subcutáneas y con un ángulo de unos 45º que puede variarse según el tamaño del brazo o muslo valorando que no llegue al músculo y que el líquido quede alojado entre la dermis y el músculo;</a:t>
            </a:r>
          </a:p>
          <a:p>
            <a:r>
              <a:rPr lang="es-AR" dirty="0" smtClean="0"/>
              <a:t>- 	</a:t>
            </a:r>
            <a:r>
              <a:rPr lang="es-AR" i="1" dirty="0" smtClean="0"/>
              <a:t>antes de inocular el producto debe aspirarse con el émbolo para verificar que no se haya pinchado un vasito.</a:t>
            </a:r>
            <a:endParaRPr lang="es-AR" dirty="0" smtClean="0"/>
          </a:p>
          <a:p>
            <a:r>
              <a:rPr lang="es-AR" b="1" i="1" dirty="0" smtClean="0"/>
              <a:t> </a:t>
            </a:r>
            <a:endParaRPr lang="es-A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AR" b="1" i="1" dirty="0" smtClean="0"/>
              <a:t>Vía intramuscular</a:t>
            </a:r>
            <a:r>
              <a:rPr lang="es-AR" dirty="0" smtClean="0"/>
              <a:t/>
            </a:r>
            <a:br>
              <a:rPr lang="es-AR" dirty="0" smtClean="0"/>
            </a:br>
            <a:endParaRPr lang="es-AR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es-AR" b="1" i="1" dirty="0"/>
              <a:t> </a:t>
            </a:r>
            <a:endParaRPr lang="es-AR" dirty="0"/>
          </a:p>
          <a:p>
            <a:r>
              <a:rPr lang="es-AR" dirty="0"/>
              <a:t>Es la vía de elección para las vacunas en las que se intenta conseguir una absorción que facilite el contacto </a:t>
            </a:r>
            <a:r>
              <a:rPr lang="es-AR" dirty="0" smtClean="0"/>
              <a:t>rápido del </a:t>
            </a:r>
            <a:r>
              <a:rPr lang="es-AR" dirty="0"/>
              <a:t>producto con las células </a:t>
            </a:r>
            <a:r>
              <a:rPr lang="es-AR" dirty="0" err="1"/>
              <a:t>inmunocompetentes</a:t>
            </a:r>
            <a:r>
              <a:rPr lang="es-AR" dirty="0"/>
              <a:t> de la sangre.</a:t>
            </a:r>
          </a:p>
          <a:p>
            <a:pPr>
              <a:buNone/>
            </a:pPr>
            <a:endParaRPr lang="es-AR" dirty="0"/>
          </a:p>
          <a:p>
            <a:pPr lvl="0"/>
            <a:r>
              <a:rPr lang="es-AR" i="1" dirty="0"/>
              <a:t>Proceso de administración:</a:t>
            </a:r>
            <a:endParaRPr lang="es-AR" dirty="0"/>
          </a:p>
          <a:p>
            <a:pPr>
              <a:buNone/>
            </a:pPr>
            <a:endParaRPr lang="es-AR" dirty="0"/>
          </a:p>
          <a:p>
            <a:pPr lvl="0"/>
            <a:r>
              <a:rPr lang="es-AR" dirty="0"/>
              <a:t>elegir el lugar donde se va a realizar la inyección que debe ser una zona de piel sana, que no contenga lesiones cutáneas, inflamación local,  zonas de dolor, anestesia o vasos sanguíneos visibles;</a:t>
            </a:r>
          </a:p>
          <a:p>
            <a:r>
              <a:rPr lang="es-ES" dirty="0"/>
              <a:t>limpiar la piel con agua estéril, suero fisiológico o antisépticos y secar</a:t>
            </a:r>
            <a:endParaRPr lang="es-A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AR" dirty="0"/>
              <a:t>relajar la piel, introducir la aguja  en ángulo de 90º </a:t>
            </a:r>
            <a:r>
              <a:rPr lang="es-AR" dirty="0" smtClean="0"/>
              <a:t>en </a:t>
            </a:r>
            <a:r>
              <a:rPr lang="es-AR" dirty="0"/>
              <a:t>el músculo </a:t>
            </a:r>
            <a:r>
              <a:rPr lang="es-AR" dirty="0" err="1"/>
              <a:t>deltoideo</a:t>
            </a:r>
            <a:r>
              <a:rPr lang="es-AR" dirty="0"/>
              <a:t> del brazo (en el caso de niños menores a 1 año) o en la cara </a:t>
            </a:r>
            <a:r>
              <a:rPr lang="es-AR" dirty="0" err="1"/>
              <a:t>anterolateral</a:t>
            </a:r>
            <a:r>
              <a:rPr lang="es-AR" dirty="0"/>
              <a:t> del muslo </a:t>
            </a:r>
            <a:r>
              <a:rPr lang="es-AR" dirty="0" smtClean="0"/>
              <a:t>- , </a:t>
            </a:r>
            <a:r>
              <a:rPr lang="es-AR" dirty="0"/>
              <a:t>aspirar ligeramente y si no sale sangre, inyectar lentamente; si sale sangre sacar la aguja y repetir la inyección en otro lugar o bien aplicar la maniobra de cambio de plano.</a:t>
            </a:r>
          </a:p>
          <a:p>
            <a:endParaRPr lang="es-A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AR"/>
          </a:p>
        </p:txBody>
      </p:sp>
      <p:graphicFrame>
        <p:nvGraphicFramePr>
          <p:cNvPr id="1025" name="Object 1"/>
          <p:cNvGraphicFramePr>
            <a:graphicFrameLocks noChangeAspect="1"/>
          </p:cNvGraphicFramePr>
          <p:nvPr/>
        </p:nvGraphicFramePr>
        <p:xfrm>
          <a:off x="1214414" y="1071546"/>
          <a:ext cx="7474432" cy="464347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0" name="Diapositiva" r:id="rId3" imgW="4569620" imgH="3426290" progId="PowerPoint.Slide.12">
                  <p:embed/>
                </p:oleObj>
              </mc:Choice>
              <mc:Fallback>
                <p:oleObj name="Diapositiva" r:id="rId3" imgW="4569620" imgH="3426290" progId="PowerPoint.Slide.12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4414" y="1071546"/>
                        <a:ext cx="7474432" cy="464347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Marcador de contenido"/>
          <p:cNvPicPr>
            <a:picLocks noGrp="1"/>
          </p:cNvPicPr>
          <p:nvPr>
            <p:ph idx="1"/>
          </p:nvPr>
        </p:nvPicPr>
        <p:blipFill>
          <a:blip r:embed="rId3" cstate="print"/>
          <a:srcRect r="6088" b="4410"/>
          <a:stretch>
            <a:fillRect/>
          </a:stretch>
        </p:blipFill>
        <p:spPr bwMode="auto">
          <a:xfrm>
            <a:off x="611560" y="908720"/>
            <a:ext cx="3117170" cy="45121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4 Imagen"/>
          <p:cNvPicPr/>
          <p:nvPr/>
        </p:nvPicPr>
        <p:blipFill>
          <a:blip r:embed="rId4" cstate="print"/>
          <a:srcRect l="2945" t="1500"/>
          <a:stretch>
            <a:fillRect/>
          </a:stretch>
        </p:blipFill>
        <p:spPr bwMode="auto">
          <a:xfrm>
            <a:off x="4211960" y="908720"/>
            <a:ext cx="3860502" cy="47348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500034" y="500042"/>
            <a:ext cx="8186766" cy="5626121"/>
          </a:xfrm>
        </p:spPr>
        <p:txBody>
          <a:bodyPr>
            <a:normAutofit fontScale="92500" lnSpcReduction="20000"/>
          </a:bodyPr>
          <a:lstStyle/>
          <a:p>
            <a:pPr lvl="0"/>
            <a:r>
              <a:rPr lang="es-AR" i="1" dirty="0"/>
              <a:t>Terminada la inyección, retirar rápidamente la aguja, comprimir con un algodón el lugar de la inyección; no practicar masaje sobre la zona de inyección.</a:t>
            </a:r>
            <a:endParaRPr lang="es-AR" dirty="0"/>
          </a:p>
          <a:p>
            <a:pPr lvl="0"/>
            <a:r>
              <a:rPr lang="es-AR" i="1" dirty="0"/>
              <a:t>Cuando se administre simultáneamente más de una vacuna, se debe utilizar una jeringa para cada una e inocularlas en sitios anatómicos diferentes.</a:t>
            </a:r>
            <a:endParaRPr lang="es-AR" dirty="0"/>
          </a:p>
          <a:p>
            <a:pPr lvl="0"/>
            <a:r>
              <a:rPr lang="es-AR" i="1" dirty="0"/>
              <a:t>Desechar todo el material utilizado.</a:t>
            </a:r>
            <a:endParaRPr lang="es-AR" dirty="0"/>
          </a:p>
          <a:p>
            <a:pPr lvl="0"/>
            <a:r>
              <a:rPr lang="es-AR" i="1" dirty="0"/>
              <a:t>Después del uso, los materiales punzantes se introducirán sin ninguna manipulación en recipientes de un solo uso tipo “</a:t>
            </a:r>
            <a:r>
              <a:rPr lang="es-AR" i="1" dirty="0" err="1"/>
              <a:t>biocontenedores</a:t>
            </a:r>
            <a:r>
              <a:rPr lang="es-AR" i="1" dirty="0"/>
              <a:t> de seguridad” que deberán ser de estructura </a:t>
            </a:r>
            <a:r>
              <a:rPr lang="es-AR" dirty="0"/>
              <a:t>rígida y biodegradable.</a:t>
            </a:r>
          </a:p>
          <a:p>
            <a:endParaRPr lang="es-A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AR" b="1" dirty="0" smtClean="0"/>
              <a:t>RECOMENDACIONES PARA SOSTENER LA SEGURIDAD DE LAS VACUNAS.</a:t>
            </a:r>
            <a:br>
              <a:rPr lang="es-AR" b="1" dirty="0" smtClean="0"/>
            </a:br>
            <a:endParaRPr lang="es-AR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r>
              <a:rPr lang="es-AR" sz="8000" b="1" dirty="0" smtClean="0"/>
              <a:t>Lea </a:t>
            </a:r>
            <a:r>
              <a:rPr lang="es-AR" sz="8000" b="1" dirty="0"/>
              <a:t>atentamente los prospectos para conocer todas las características de la vacuna que </a:t>
            </a:r>
            <a:r>
              <a:rPr lang="es-AR" sz="8000" b="1" dirty="0" smtClean="0"/>
              <a:t>se aplicará</a:t>
            </a:r>
            <a:endParaRPr lang="es-AR" sz="8000" b="1" dirty="0"/>
          </a:p>
          <a:p>
            <a:r>
              <a:rPr lang="es-AR" sz="8000" b="1" dirty="0" smtClean="0"/>
              <a:t> </a:t>
            </a:r>
            <a:r>
              <a:rPr lang="es-AR" sz="8000" b="1" dirty="0"/>
              <a:t>Revise en la administración de cada vacuna: lugar correcto de inyección, vía de administración.</a:t>
            </a:r>
          </a:p>
          <a:p>
            <a:r>
              <a:rPr lang="es-AR" sz="8000" b="1" dirty="0" smtClean="0"/>
              <a:t>Utilice </a:t>
            </a:r>
            <a:r>
              <a:rPr lang="es-AR" sz="8000" b="1" dirty="0"/>
              <a:t>los insumos apropiados para la vacunación</a:t>
            </a:r>
          </a:p>
          <a:p>
            <a:r>
              <a:rPr lang="es-AR" sz="8000" b="1" dirty="0" smtClean="0"/>
              <a:t>No </a:t>
            </a:r>
            <a:r>
              <a:rPr lang="es-AR" sz="8000" b="1" dirty="0"/>
              <a:t>mezcle las vacunas en una misma jeringa a menos que sea expresamente indicado</a:t>
            </a:r>
          </a:p>
          <a:p>
            <a:r>
              <a:rPr lang="es-AR" sz="8000" b="1" dirty="0" smtClean="0"/>
              <a:t>Descarte </a:t>
            </a:r>
            <a:r>
              <a:rPr lang="es-AR" sz="8000" b="1" dirty="0"/>
              <a:t>apropiadamente todos los elementos utilizados en la vacunación</a:t>
            </a:r>
          </a:p>
          <a:p>
            <a:r>
              <a:rPr lang="es-AR" sz="8000" b="1" dirty="0" smtClean="0"/>
              <a:t>Sólo </a:t>
            </a:r>
            <a:r>
              <a:rPr lang="es-AR" sz="8000" b="1" dirty="0"/>
              <a:t>mezcle las vacunas con los diluyentes apropiados y en las cantidades indicadas</a:t>
            </a:r>
          </a:p>
          <a:p>
            <a:r>
              <a:rPr lang="es-AR" sz="8000" b="1" dirty="0" smtClean="0"/>
              <a:t>Conserve </a:t>
            </a:r>
            <a:r>
              <a:rPr lang="es-AR" sz="8000" b="1" dirty="0"/>
              <a:t>la cadena de frío y no guarde las vacunas con otros medicamentos u otros objetos </a:t>
            </a:r>
            <a:r>
              <a:rPr lang="es-AR" sz="8000" b="1" dirty="0" smtClean="0"/>
              <a:t>y sustancias </a:t>
            </a:r>
            <a:r>
              <a:rPr lang="es-AR" sz="8000" b="1" dirty="0"/>
              <a:t>dentro de las heladeras.</a:t>
            </a:r>
          </a:p>
          <a:p>
            <a:r>
              <a:rPr lang="es-AR" sz="8000" b="1" dirty="0" smtClean="0"/>
              <a:t>Verifique </a:t>
            </a:r>
            <a:r>
              <a:rPr lang="es-AR" sz="8000" b="1" dirty="0"/>
              <a:t>las reacciones luego de los 10 a 20 minutos de la aplicación de la </a:t>
            </a:r>
            <a:r>
              <a:rPr lang="es-AR" sz="8000" b="1" dirty="0" smtClean="0"/>
              <a:t>vacuna</a:t>
            </a:r>
          </a:p>
          <a:p>
            <a:r>
              <a:rPr lang="es-AR" sz="8000" b="1" dirty="0" smtClean="0"/>
              <a:t> </a:t>
            </a:r>
            <a:r>
              <a:rPr lang="es-AR" sz="8000" b="1" dirty="0"/>
              <a:t>Informe </a:t>
            </a:r>
            <a:r>
              <a:rPr lang="es-AR" sz="8000" b="1" dirty="0" smtClean="0"/>
              <a:t>sobre </a:t>
            </a:r>
            <a:r>
              <a:rPr lang="es-AR" sz="8000" b="1" dirty="0"/>
              <a:t>los efectos posibles luego de la </a:t>
            </a:r>
            <a:r>
              <a:rPr lang="es-AR" sz="8000" b="1" dirty="0" smtClean="0"/>
              <a:t>vacunación</a:t>
            </a:r>
            <a:r>
              <a:rPr lang="es-AR" dirty="0"/>
              <a:t>.</a:t>
            </a:r>
            <a:endParaRPr lang="es-AR" sz="8000" dirty="0"/>
          </a:p>
        </p:txBody>
      </p:sp>
    </p:spTree>
    <p:extLst>
      <p:ext uri="{BB962C8B-B14F-4D97-AF65-F5344CB8AC3E}">
        <p14:creationId xmlns:p14="http://schemas.microsoft.com/office/powerpoint/2010/main" val="9646451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 smtClean="0"/>
              <a:t>Muchas Gracias!!!</a:t>
            </a:r>
            <a:endParaRPr lang="es-AR" dirty="0"/>
          </a:p>
        </p:txBody>
      </p:sp>
      <p:pic>
        <p:nvPicPr>
          <p:cNvPr id="2050" name="Picture 2" descr="http://www.msal.gov.ar/dinacei/images/stories/imagenesNoticias/2015-03-01_vacunador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27976" y="1916832"/>
            <a:ext cx="4086225" cy="26193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097336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844824"/>
            <a:ext cx="8719004" cy="34563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868955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AR" b="1" dirty="0" err="1" smtClean="0"/>
              <a:t>ESAVIs</a:t>
            </a:r>
            <a:r>
              <a:rPr lang="es-AR" b="1" dirty="0" smtClean="0"/>
              <a:t> </a:t>
            </a:r>
            <a:r>
              <a:rPr lang="es-AR" b="1" dirty="0" smtClean="0"/>
              <a:t>deben </a:t>
            </a:r>
            <a:r>
              <a:rPr lang="es-AR" b="1" dirty="0" smtClean="0"/>
              <a:t>comunicarse por parte de los efectores de </a:t>
            </a:r>
            <a:r>
              <a:rPr lang="es-AR" b="1" dirty="0" smtClean="0"/>
              <a:t>salud?</a:t>
            </a:r>
            <a:r>
              <a:rPr lang="es-AR" b="1" dirty="0" smtClean="0"/>
              <a:t/>
            </a:r>
            <a:br>
              <a:rPr lang="es-AR" b="1" dirty="0" smtClean="0"/>
            </a:br>
            <a:endParaRPr lang="es-AR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es-AR" b="1" dirty="0" smtClean="0"/>
              <a:t>1- </a:t>
            </a:r>
            <a:r>
              <a:rPr lang="es-AR" b="1" dirty="0"/>
              <a:t>Todos los casos de </a:t>
            </a:r>
            <a:r>
              <a:rPr lang="es-AR" b="1" dirty="0" err="1"/>
              <a:t>linfoadenitis</a:t>
            </a:r>
            <a:r>
              <a:rPr lang="es-AR" b="1" dirty="0"/>
              <a:t> por BCG</a:t>
            </a:r>
          </a:p>
          <a:p>
            <a:pPr>
              <a:buNone/>
            </a:pPr>
            <a:r>
              <a:rPr lang="es-AR" b="1" dirty="0"/>
              <a:t>2- Todos los abscesos en el sitio de inyección</a:t>
            </a:r>
          </a:p>
          <a:p>
            <a:pPr>
              <a:buNone/>
            </a:pPr>
            <a:r>
              <a:rPr lang="es-AR" b="1" dirty="0"/>
              <a:t>3- Todas las muertes que se piensen puedan estar relacionadas a la</a:t>
            </a:r>
          </a:p>
          <a:p>
            <a:pPr>
              <a:buNone/>
            </a:pPr>
            <a:r>
              <a:rPr lang="es-AR" b="1" dirty="0"/>
              <a:t>inmunización.</a:t>
            </a:r>
          </a:p>
          <a:p>
            <a:pPr>
              <a:buNone/>
            </a:pPr>
            <a:r>
              <a:rPr lang="es-AR" b="1" dirty="0"/>
              <a:t>4- Todos los casos que requieren hospitalización y que se piensen puedan</a:t>
            </a:r>
          </a:p>
          <a:p>
            <a:pPr>
              <a:buNone/>
            </a:pPr>
            <a:r>
              <a:rPr lang="es-AR" b="1" dirty="0"/>
              <a:t>estar relacionadas a la inmunización</a:t>
            </a:r>
          </a:p>
          <a:p>
            <a:pPr>
              <a:buNone/>
            </a:pPr>
            <a:r>
              <a:rPr lang="es-AR" b="1" dirty="0"/>
              <a:t>5- Otros incidentes severos o inusuales que se piensen puedan estar</a:t>
            </a:r>
          </a:p>
          <a:p>
            <a:pPr>
              <a:buNone/>
            </a:pPr>
            <a:r>
              <a:rPr lang="es-AR" b="1" dirty="0"/>
              <a:t>relacionadas a la vacuna.</a:t>
            </a:r>
          </a:p>
          <a:p>
            <a:pPr>
              <a:buNone/>
            </a:pPr>
            <a:r>
              <a:rPr lang="es-AR" b="1" dirty="0"/>
              <a:t>6- Toda situación durante la inmunización que pueda haber motivado o</a:t>
            </a:r>
          </a:p>
          <a:p>
            <a:pPr>
              <a:buNone/>
            </a:pPr>
            <a:r>
              <a:rPr lang="es-AR" b="1" dirty="0"/>
              <a:t>generado un efecto adverso (Ejemplo error durante la aplicación, tales</a:t>
            </a:r>
          </a:p>
          <a:p>
            <a:pPr>
              <a:buNone/>
            </a:pPr>
            <a:r>
              <a:rPr lang="es-AR" b="1" dirty="0"/>
              <a:t>como utilización de solventes no apropiados, agujas incorrectas, vías de</a:t>
            </a:r>
          </a:p>
          <a:p>
            <a:pPr>
              <a:buNone/>
            </a:pPr>
            <a:r>
              <a:rPr lang="es-AR" b="1" dirty="0"/>
              <a:t>aplicación equivocadas, la aplicación de sobredosis).</a:t>
            </a:r>
          </a:p>
          <a:p>
            <a:pPr>
              <a:buNone/>
            </a:pPr>
            <a:r>
              <a:rPr lang="es-AR" b="1" dirty="0"/>
              <a:t>7- Todos los eventos que afecten a grupos de personas</a:t>
            </a:r>
            <a:endParaRPr lang="es-A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AR" b="1" dirty="0"/>
              <a:t>BCG (</a:t>
            </a:r>
            <a:r>
              <a:rPr lang="es-AR" b="1" dirty="0" err="1"/>
              <a:t>Bacillus</a:t>
            </a:r>
            <a:r>
              <a:rPr lang="es-AR" b="1" dirty="0"/>
              <a:t> </a:t>
            </a:r>
            <a:r>
              <a:rPr lang="es-AR" b="1" dirty="0" err="1"/>
              <a:t>Calmette-Guérin</a:t>
            </a:r>
            <a:r>
              <a:rPr lang="es-AR" b="1" dirty="0"/>
              <a:t>)</a:t>
            </a:r>
            <a:br>
              <a:rPr lang="es-AR" b="1" dirty="0"/>
            </a:br>
            <a:endParaRPr lang="es-AR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s-AR" b="1" dirty="0" smtClean="0"/>
              <a:t>Reacción </a:t>
            </a:r>
            <a:r>
              <a:rPr lang="es-AR" b="1" dirty="0"/>
              <a:t>en el sitio de inyección</a:t>
            </a:r>
          </a:p>
          <a:p>
            <a:r>
              <a:rPr lang="es-AR" b="1" dirty="0"/>
              <a:t>Se espera que indique el éxito de la vacunación: eritema, formación de pápula /pústula ulceración. La</a:t>
            </a:r>
          </a:p>
          <a:p>
            <a:r>
              <a:rPr lang="es-AR" b="1" dirty="0"/>
              <a:t>A</a:t>
            </a:r>
            <a:r>
              <a:rPr lang="es-AR" b="1" dirty="0" smtClean="0"/>
              <a:t>usencia </a:t>
            </a:r>
            <a:r>
              <a:rPr lang="es-AR" b="1" dirty="0"/>
              <a:t>de cicatriz no indica fracaso de la inmunización.</a:t>
            </a:r>
          </a:p>
          <a:p>
            <a:r>
              <a:rPr lang="es-AR" b="1" dirty="0"/>
              <a:t>Adenitis supurativa</a:t>
            </a:r>
          </a:p>
          <a:p>
            <a:r>
              <a:rPr lang="es-AR" b="1" dirty="0"/>
              <a:t>BCG diseminada</a:t>
            </a:r>
          </a:p>
          <a:p>
            <a:pPr marL="0" indent="0">
              <a:buNone/>
            </a:pPr>
            <a:r>
              <a:rPr lang="es-AR" b="1" dirty="0"/>
              <a:t>Ocurre in 1/1 millón de dosis y usualmente en </a:t>
            </a:r>
            <a:r>
              <a:rPr lang="es-AR" b="1" dirty="0" err="1"/>
              <a:t>inmunocomprometidos</a:t>
            </a:r>
            <a:r>
              <a:rPr lang="es-AR" b="1" dirty="0"/>
              <a:t>.</a:t>
            </a:r>
          </a:p>
          <a:p>
            <a:r>
              <a:rPr lang="es-AR" b="1" dirty="0" err="1"/>
              <a:t>Queloides</a:t>
            </a:r>
            <a:endParaRPr lang="es-AR" b="1" dirty="0"/>
          </a:p>
          <a:p>
            <a:r>
              <a:rPr lang="es-AR" b="1" dirty="0"/>
              <a:t>Puede ocurrir si la inyección es dada en un sitio no apropiado</a:t>
            </a:r>
            <a:r>
              <a:rPr lang="es-AR" b="1" dirty="0" smtClean="0"/>
              <a:t>.</a:t>
            </a:r>
          </a:p>
          <a:p>
            <a:endParaRPr lang="es-AR" b="1" dirty="0"/>
          </a:p>
          <a:p>
            <a:endParaRPr lang="es-AR" b="1" dirty="0" smtClean="0"/>
          </a:p>
          <a:p>
            <a:endParaRPr lang="es-A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b="1" dirty="0"/>
              <a:t>VOP (oral </a:t>
            </a:r>
            <a:r>
              <a:rPr lang="es-AR" b="1" dirty="0" smtClean="0"/>
              <a:t>polio-Sabin)</a:t>
            </a:r>
            <a:endParaRPr lang="es-AR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endParaRPr lang="es-AR" b="1" dirty="0"/>
          </a:p>
          <a:p>
            <a:r>
              <a:rPr lang="es-AR" b="1" dirty="0"/>
              <a:t>Fiebre, diarrea, dolor de cabeza y mialgias.</a:t>
            </a:r>
          </a:p>
          <a:p>
            <a:r>
              <a:rPr lang="es-AR" b="1" dirty="0"/>
              <a:t>Ocurre en &lt;1% de los que reciben la vacuna</a:t>
            </a:r>
          </a:p>
          <a:p>
            <a:r>
              <a:rPr lang="es-AR" b="1" dirty="0"/>
              <a:t>Parálisis asociadas a vacuna</a:t>
            </a:r>
          </a:p>
          <a:p>
            <a:r>
              <a:rPr lang="es-AR" b="1" dirty="0"/>
              <a:t>Están descriptas 1 caso / 2.4 millones de dosis </a:t>
            </a:r>
            <a:r>
              <a:rPr lang="es-AR" b="1" dirty="0" err="1" smtClean="0"/>
              <a:t>distribuidas</a:t>
            </a:r>
            <a:r>
              <a:rPr lang="es-AR" b="1" dirty="0" err="1"/>
              <a:t>Desde</a:t>
            </a:r>
            <a:r>
              <a:rPr lang="es-AR" b="1" dirty="0"/>
              <a:t> el último caso de polio en Argentina (1984) hasta la actualidad se han detectado 7 casos de PPAV y 2</a:t>
            </a:r>
          </a:p>
          <a:p>
            <a:r>
              <a:rPr lang="es-AR" b="1" dirty="0"/>
              <a:t>casos de Poliomielitis por virus Sabin derivado</a:t>
            </a:r>
            <a:endParaRPr lang="es-A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AR" b="1" dirty="0"/>
              <a:t>Triple viral (Sarampión, Paperas y Rubéola)</a:t>
            </a:r>
            <a:br>
              <a:rPr lang="es-AR" b="1" dirty="0"/>
            </a:br>
            <a:endParaRPr lang="es-AR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s-AR" b="1" dirty="0" smtClean="0"/>
              <a:t>Fiebre </a:t>
            </a:r>
            <a:r>
              <a:rPr lang="es-AR" b="1" dirty="0"/>
              <a:t>&gt;39.4°C y </a:t>
            </a:r>
            <a:r>
              <a:rPr lang="es-AR" b="1" dirty="0" err="1"/>
              <a:t>rashes</a:t>
            </a:r>
            <a:r>
              <a:rPr lang="es-AR" b="1" dirty="0"/>
              <a:t> temporarios</a:t>
            </a:r>
          </a:p>
          <a:p>
            <a:r>
              <a:rPr lang="es-AR" b="1" dirty="0"/>
              <a:t>Aparecen en 1 a16% de los que reciben vacuna.</a:t>
            </a:r>
          </a:p>
          <a:p>
            <a:r>
              <a:rPr lang="es-AR" b="1" dirty="0"/>
              <a:t>Encefalitis</a:t>
            </a:r>
          </a:p>
          <a:p>
            <a:r>
              <a:rPr lang="es-AR" b="1" dirty="0"/>
              <a:t>Aparecen en 1/1 millón de casos</a:t>
            </a:r>
          </a:p>
          <a:p>
            <a:r>
              <a:rPr lang="es-AR" b="1" dirty="0" err="1"/>
              <a:t>Trombocitopenia</a:t>
            </a:r>
            <a:endParaRPr lang="es-AR" b="1" dirty="0"/>
          </a:p>
          <a:p>
            <a:r>
              <a:rPr lang="es-AR" b="1" dirty="0"/>
              <a:t>1/24,000 desarrollan una </a:t>
            </a:r>
            <a:r>
              <a:rPr lang="es-AR" b="1" dirty="0" err="1"/>
              <a:t>trombocitopenia</a:t>
            </a:r>
            <a:r>
              <a:rPr lang="es-AR" b="1" dirty="0"/>
              <a:t> transitoria</a:t>
            </a:r>
          </a:p>
          <a:p>
            <a:r>
              <a:rPr lang="es-AR" b="1" dirty="0"/>
              <a:t>Dolores simultáneos, endurecimiento de cuello o </a:t>
            </a:r>
            <a:r>
              <a:rPr lang="es-AR" b="1" dirty="0" err="1"/>
              <a:t>linfoadenopatía</a:t>
            </a:r>
            <a:r>
              <a:rPr lang="es-AR" b="1" dirty="0"/>
              <a:t>.</a:t>
            </a:r>
          </a:p>
          <a:p>
            <a:r>
              <a:rPr lang="es-AR" b="1" dirty="0"/>
              <a:t>Cerca de 5% padecen estos casos</a:t>
            </a:r>
          </a:p>
          <a:p>
            <a:r>
              <a:rPr lang="es-AR" b="1" dirty="0"/>
              <a:t>* No hay evidencia significativa para establecer relación causal entre la aparición de neuropatía </a:t>
            </a:r>
            <a:r>
              <a:rPr lang="es-AR" b="1" dirty="0" err="1" smtClean="0"/>
              <a:t>odesórdenes</a:t>
            </a:r>
            <a:r>
              <a:rPr lang="es-AR" b="1" dirty="0" smtClean="0"/>
              <a:t> </a:t>
            </a:r>
            <a:r>
              <a:rPr lang="es-AR" b="1" dirty="0"/>
              <a:t>de apoplejía residual ni autismo con la vacuna de paperas.</a:t>
            </a:r>
            <a:endParaRPr lang="es-A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b="1" dirty="0" err="1"/>
              <a:t>Quíntuple</a:t>
            </a:r>
            <a:r>
              <a:rPr lang="pt-BR" b="1" dirty="0"/>
              <a:t> -Combinada </a:t>
            </a:r>
            <a:r>
              <a:rPr lang="pt-BR" b="1" dirty="0" err="1"/>
              <a:t>Pentavalente</a:t>
            </a:r>
            <a:r>
              <a:rPr lang="pt-BR" b="1" dirty="0"/>
              <a:t> DPT- HBV-HIB (</a:t>
            </a:r>
            <a:r>
              <a:rPr lang="pt-BR" b="1" dirty="0" err="1"/>
              <a:t>Pentavalente</a:t>
            </a:r>
            <a:r>
              <a:rPr lang="pt-BR" b="1" dirty="0"/>
              <a:t> Celular)</a:t>
            </a:r>
            <a:br>
              <a:rPr lang="pt-BR" b="1" dirty="0"/>
            </a:br>
            <a:endParaRPr lang="es-AR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s-AR" b="1" dirty="0" smtClean="0"/>
              <a:t>Eventos </a:t>
            </a:r>
            <a:r>
              <a:rPr lang="es-AR" b="1" dirty="0"/>
              <a:t>adversos sistémicos: Fiebre Tº &gt; 38 C, Febrícula, Llanto, Irritabilidad.</a:t>
            </a:r>
          </a:p>
          <a:p>
            <a:r>
              <a:rPr lang="es-AR" b="1" dirty="0"/>
              <a:t>Según la evaluación de seguridad y estudios poblacionales el perfil de </a:t>
            </a:r>
            <a:r>
              <a:rPr lang="es-AR" b="1" dirty="0" err="1"/>
              <a:t>reactogenicidad</a:t>
            </a:r>
            <a:r>
              <a:rPr lang="es-AR" b="1" dirty="0"/>
              <a:t> es similar al</a:t>
            </a:r>
          </a:p>
          <a:p>
            <a:r>
              <a:rPr lang="es-AR" b="1" dirty="0"/>
              <a:t>informado para vacunas de este tipo, predominando los Fiebre (19.7%) y Febrícula (11.2%). Habitualmente</a:t>
            </a:r>
          </a:p>
          <a:p>
            <a:r>
              <a:rPr lang="es-AR" b="1" dirty="0"/>
              <a:t>ocurren luego de la primera dosis, y en las primeras 24 horas luego de la administración de cada</a:t>
            </a:r>
          </a:p>
          <a:p>
            <a:r>
              <a:rPr lang="es-AR" b="1" dirty="0"/>
              <a:t>dosis. Los ESAVI observados fueron de corta duración, y desaparecen sin tratamiento</a:t>
            </a:r>
          </a:p>
          <a:p>
            <a:r>
              <a:rPr lang="es-AR" b="1" dirty="0"/>
              <a:t>Reacciones locales: Eritema, Dolor e Induración &gt; 1 cm,</a:t>
            </a:r>
            <a:endParaRPr lang="es-A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b="1" dirty="0"/>
              <a:t>Triple </a:t>
            </a:r>
            <a:r>
              <a:rPr lang="es-AR" b="1" dirty="0" err="1"/>
              <a:t>acelular</a:t>
            </a:r>
            <a:r>
              <a:rPr lang="es-AR" b="1" dirty="0"/>
              <a:t> (</a:t>
            </a:r>
            <a:r>
              <a:rPr lang="es-AR" b="1" dirty="0" err="1" smtClean="0"/>
              <a:t>dTap</a:t>
            </a:r>
            <a:r>
              <a:rPr lang="es-AR" b="1" dirty="0" smtClean="0"/>
              <a:t>)</a:t>
            </a:r>
            <a:endParaRPr lang="es-AR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endParaRPr lang="es-AR" b="1" dirty="0"/>
          </a:p>
          <a:p>
            <a:r>
              <a:rPr lang="es-AR" b="1" dirty="0"/>
              <a:t>Efectos Leves: Dolor (75%), Enrojecimiento o inflamación en el sitio de aplicación (20%); Hipertermia de al</a:t>
            </a:r>
          </a:p>
          <a:p>
            <a:r>
              <a:rPr lang="es-AR" b="1" dirty="0"/>
              <a:t>menos 38°C (4%); Cefaleas (40%); Cansancio (30%); Náuseas, vómitos, diarrea y dolor abdominal (25%);</a:t>
            </a:r>
          </a:p>
          <a:p>
            <a:r>
              <a:rPr lang="es-AR" b="1" dirty="0"/>
              <a:t>Otros poco comunes como escalofríos, artralgias, y erupción</a:t>
            </a:r>
          </a:p>
          <a:p>
            <a:r>
              <a:rPr lang="es-AR" b="1" dirty="0"/>
              <a:t>Efectos Moderados: Dolor intenso en el sitio de aplicación (5%), Enrojecimiento o tumefacción (6%);</a:t>
            </a:r>
          </a:p>
          <a:p>
            <a:r>
              <a:rPr lang="es-AR" b="1" dirty="0"/>
              <a:t>Hipertermia mayor de 39°C (1%); Cefalea intensa (&lt;1%); Náuseas, vómitos, diarrea y dolor abdominal (3%).</a:t>
            </a:r>
          </a:p>
          <a:p>
            <a:r>
              <a:rPr lang="es-AR" b="1" dirty="0"/>
              <a:t>*No se reportaron eventos adversos severos relacionados con la vacuna en el grupo adolescente.</a:t>
            </a:r>
            <a:endParaRPr lang="es-A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Escala de grises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217</TotalTime>
  <Words>1429</Words>
  <Application>Microsoft Office PowerPoint</Application>
  <PresentationFormat>Presentación en pantalla (4:3)</PresentationFormat>
  <Paragraphs>162</Paragraphs>
  <Slides>28</Slides>
  <Notes>1</Notes>
  <HiddenSlides>0</HiddenSlides>
  <MMClips>0</MMClips>
  <ScaleCrop>false</ScaleCrop>
  <HeadingPairs>
    <vt:vector size="6" baseType="variant">
      <vt:variant>
        <vt:lpstr>Tema</vt:lpstr>
      </vt:variant>
      <vt:variant>
        <vt:i4>1</vt:i4>
      </vt:variant>
      <vt:variant>
        <vt:lpstr>Servidores OLE incrustados</vt:lpstr>
      </vt:variant>
      <vt:variant>
        <vt:i4>1</vt:i4>
      </vt:variant>
      <vt:variant>
        <vt:lpstr>Títulos de diapositiva</vt:lpstr>
      </vt:variant>
      <vt:variant>
        <vt:i4>28</vt:i4>
      </vt:variant>
    </vt:vector>
  </HeadingPairs>
  <TitlesOfParts>
    <vt:vector size="30" baseType="lpstr">
      <vt:lpstr>Tema de Office</vt:lpstr>
      <vt:lpstr>Diapositiva</vt:lpstr>
      <vt:lpstr>Taller de Vacunación</vt:lpstr>
      <vt:lpstr>Presentación de PowerPoint</vt:lpstr>
      <vt:lpstr>Presentación de PowerPoint</vt:lpstr>
      <vt:lpstr>ESAVIs deben comunicarse por parte de los efectores de salud? </vt:lpstr>
      <vt:lpstr>BCG (Bacillus Calmette-Guérin) </vt:lpstr>
      <vt:lpstr>VOP (oral polio-Sabin)</vt:lpstr>
      <vt:lpstr>Triple viral (Sarampión, Paperas y Rubéola) </vt:lpstr>
      <vt:lpstr>Quíntuple -Combinada Pentavalente DPT- HBV-HIB (Pentavalente Celular) </vt:lpstr>
      <vt:lpstr>Triple acelular (dTap)</vt:lpstr>
      <vt:lpstr>Hepatitis B </vt:lpstr>
      <vt:lpstr>Hepatitis A </vt:lpstr>
      <vt:lpstr>Antineumocóccicas conjugada 13 valente </vt:lpstr>
      <vt:lpstr>VPH (Virus de papiloma Humano) </vt:lpstr>
      <vt:lpstr>CONTRAINDICACIONES VERDADERAS </vt:lpstr>
      <vt:lpstr>Presentación de PowerPoint</vt:lpstr>
      <vt:lpstr>Presentación de PowerPoint</vt:lpstr>
      <vt:lpstr>Protocolo de administración </vt:lpstr>
      <vt:lpstr>Presentación de PowerPoint</vt:lpstr>
      <vt:lpstr>Técnicas de administración de las vacunas</vt:lpstr>
      <vt:lpstr>Vías de administración recomendadas para las vacunas más conocidas </vt:lpstr>
      <vt:lpstr>Presentación de PowerPoint</vt:lpstr>
      <vt:lpstr>Vía intramuscular </vt:lpstr>
      <vt:lpstr>Presentación de PowerPoint</vt:lpstr>
      <vt:lpstr>Presentación de PowerPoint</vt:lpstr>
      <vt:lpstr>Presentación de PowerPoint</vt:lpstr>
      <vt:lpstr>Presentación de PowerPoint</vt:lpstr>
      <vt:lpstr>RECOMENDACIONES PARA SOSTENER LA SEGURIDAD DE LAS VACUNAS. </vt:lpstr>
      <vt:lpstr>Muchas Gracias!!!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Taller de Vacunación</dc:title>
  <dc:creator>Farmacia</dc:creator>
  <cp:lastModifiedBy>Carlos</cp:lastModifiedBy>
  <cp:revision>27</cp:revision>
  <dcterms:created xsi:type="dcterms:W3CDTF">2015-05-21T20:08:11Z</dcterms:created>
  <dcterms:modified xsi:type="dcterms:W3CDTF">2015-05-23T02:49:22Z</dcterms:modified>
</cp:coreProperties>
</file>